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1" r:id="rId2"/>
  </p:sldMasterIdLst>
  <p:notesMasterIdLst>
    <p:notesMasterId r:id="rId35"/>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Lst>
  <p:sldSz cx="12192000" cy="6858000"/>
  <p:notesSz cx="6858000" cy="9144000"/>
  <p:embeddedFontLst>
    <p:embeddedFont>
      <p:font typeface="Calibri" panose="020F0502020204030204" pitchFamily="34" charset="0"/>
      <p:regular r:id="rId36"/>
      <p:bold r:id="rId37"/>
      <p:italic r:id="rId38"/>
      <p:boldItalic r:id="rId39"/>
    </p:embeddedFont>
    <p:embeddedFont>
      <p:font typeface="Open Sans" panose="020B0606030504020204" pitchFamily="34" charset="0"/>
      <p:regular r:id="rId40"/>
      <p:bold r:id="rId41"/>
      <p:italic r:id="rId42"/>
      <p:boldItalic r:id="rId4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4" roundtripDataSignature="AMtx7mgdBKAfYHFIobDM5c7OryhnILWxaQ=="/>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43"/>
  </p:normalViewPr>
  <p:slideViewPr>
    <p:cSldViewPr snapToGrid="0">
      <p:cViewPr varScale="1">
        <p:scale>
          <a:sx n="105" d="100"/>
          <a:sy n="105" d="100"/>
        </p:scale>
        <p:origin x="840"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4.fntdata"/><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font" Target="fonts/font7.fntdata"/><Relationship Id="rId47"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font" Target="fonts/font2.fntdata"/><Relationship Id="rId40" Type="http://schemas.openxmlformats.org/officeDocument/2006/relationships/font" Target="fonts/font5.fntdata"/><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1.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customschemas.google.com/relationships/presentationmetadata" Target="meta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 Id="rId43" Type="http://schemas.openxmlformats.org/officeDocument/2006/relationships/font" Target="fonts/font8.fntdata"/><Relationship Id="rId48"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font" Target="fonts/font3.fntdata"/><Relationship Id="rId46"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font" Target="fonts/font6.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‹nr.›</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tinker-project.eu/resources/framework-and-toolkit/"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2" name="Google Shape;82;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3482da58d6e_0_4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7" name="Google Shape;157;g3482da58d6e_0_4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lvl="0" indent="0" algn="l" rtl="0">
              <a:spcBef>
                <a:spcPts val="0"/>
              </a:spcBef>
              <a:spcAft>
                <a:spcPts val="0"/>
              </a:spcAft>
              <a:buClr>
                <a:schemeClr val="dk1"/>
              </a:buClr>
              <a:buSzPts val="1400"/>
              <a:buFont typeface="Arial"/>
              <a:buNone/>
            </a:pPr>
            <a:r>
              <a:rPr lang="nl"/>
              <a:t>De pedagogische aanpak van TINKER is in lijn met het meest recente JRC-rapport, waarin de nadruk wordt gelegd op het belang van probleemoplossing en productcreatie in informaticacurricula. Ook draagt het bij aan de doelstelling van de EU om ervoor te zorgen dat in 2030 80% van de volwassenen over elementaire digitale vaardigheden beschikt en dat er 20 miljoen ICT-specialisten zijn in de lidstaten.</a:t>
            </a:r>
            <a:endParaRPr/>
          </a:p>
          <a:p>
            <a:pPr marL="228600" lvl="0" indent="0" algn="l" rtl="0">
              <a:spcBef>
                <a:spcPts val="0"/>
              </a:spcBef>
              <a:spcAft>
                <a:spcPts val="0"/>
              </a:spcAft>
              <a:buClr>
                <a:schemeClr val="dk1"/>
              </a:buClr>
              <a:buSzPts val="1400"/>
              <a:buFont typeface="Arial"/>
              <a:buNone/>
            </a:pPr>
            <a:r>
              <a:rPr lang="nl"/>
              <a:t>Met name gezien de fragmentatie en inconsistentie van informaticacurricula op Europese scholen (Committee on European Computing Education, 2017), het gebrek aan voldoende begrip onder studenten (Europese Commissie, 2019) en het aanhoudende genderongelijkheid in het vakgebied (Eurostat, 2025), werd het duidelijk dat er behoefte was aan een meer omvattende, inclusieve en studentgerichte aanpak.</a:t>
            </a:r>
            <a:endParaRPr/>
          </a:p>
        </p:txBody>
      </p:sp>
      <p:sp>
        <p:nvSpPr>
          <p:cNvPr id="158" name="Google Shape;158;g3482da58d6e_0_4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3482da58d6e_0_5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6" name="Google Shape;166;g3482da58d6e_0_5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rtl="0">
              <a:lnSpc>
                <a:spcPct val="100000"/>
              </a:lnSpc>
              <a:spcBef>
                <a:spcPts val="0"/>
              </a:spcBef>
              <a:spcAft>
                <a:spcPts val="0"/>
              </a:spcAft>
              <a:buClr>
                <a:srgbClr val="000000"/>
              </a:buClr>
              <a:buSzPts val="1400"/>
              <a:buFont typeface="Arial"/>
              <a:buNone/>
            </a:pPr>
            <a:endParaRPr sz="1000">
              <a:highlight>
                <a:srgbClr val="FFFFFF"/>
              </a:highlight>
              <a:latin typeface="Arial"/>
              <a:ea typeface="Arial"/>
              <a:cs typeface="Arial"/>
              <a:sym typeface="Arial"/>
            </a:endParaRPr>
          </a:p>
        </p:txBody>
      </p:sp>
      <p:sp>
        <p:nvSpPr>
          <p:cNvPr id="167" name="Google Shape;167;g3482da58d6e_0_5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348349fd051_0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5" name="Google Shape;175;g348349fd051_0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rtl="0">
              <a:lnSpc>
                <a:spcPct val="100000"/>
              </a:lnSpc>
              <a:spcBef>
                <a:spcPts val="0"/>
              </a:spcBef>
              <a:spcAft>
                <a:spcPts val="0"/>
              </a:spcAft>
              <a:buClr>
                <a:srgbClr val="000000"/>
              </a:buClr>
              <a:buSzPts val="1400"/>
              <a:buFont typeface="Arial"/>
              <a:buNone/>
            </a:pPr>
            <a:r>
              <a:rPr lang="en-US"/>
              <a:t>Om de hiaten in de lerarenopleiding en het lesgeven informatica aan te pakken, ontwikkelt TINKER een innovatief</a:t>
            </a: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9"/>
                  </a:ext>
                </a:extLst>
              </a:rPr>
              <a:t>en</a:t>
            </a:r>
            <a:r>
              <a:rPr lang="en-US" u="sng">
                <a:solidFill>
                  <a:schemeClr val="hlink"/>
                </a:solidFill>
                <a:hlinkClick r:id="rId3"/>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0"/>
                  </a:ext>
                </a:extLst>
              </a:rPr>
              <a:t>pedagogisch kader</a:t>
            </a: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1"/>
                  </a:ext>
                </a:extLst>
              </a:rPr>
              <a:t>gebaseerd op de elementen in het bovenstaande diagram: a) Informatica</a:t>
            </a:r>
            <a:r>
              <a:rPr lang="en-US"/>
              <a:t>Gebieden en competenties. b) Authentiek leren, c) Genderinclusieve praktijken. Elk onderdeel van het TINKER-raamwerk wordt in de volgende slides verder geanalyseerd.</a:t>
            </a:r>
            <a:endParaRPr/>
          </a:p>
        </p:txBody>
      </p:sp>
      <p:sp>
        <p:nvSpPr>
          <p:cNvPr id="176" name="Google Shape;176;g348349fd051_0_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348349fd051_0_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3" name="Google Shape;183;g348349fd051_0_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rtl="0">
              <a:lnSpc>
                <a:spcPct val="100000"/>
              </a:lnSpc>
              <a:spcBef>
                <a:spcPts val="0"/>
              </a:spcBef>
              <a:spcAft>
                <a:spcPts val="0"/>
              </a:spcAft>
              <a:buClr>
                <a:srgbClr val="000000"/>
              </a:buClr>
              <a:buSzPts val="1400"/>
              <a:buFont typeface="Arial"/>
              <a:buNone/>
            </a:pPr>
            <a:r>
              <a:rPr lang="en-US"/>
              <a:t>TINKER baseert haar interventie op het Informatica Referentiekader voor basis- en middelbare scholen, ontwikkeld door de Informatics4All-coalitie om het gebrek aan een gestandaardiseerd kader voor informaticacompetenties aan te pakken. Het kader, afgeleid van een vergelijkende analyse van specifieke curricula van EU-landen, vormt de basis voor het TINKER-project, dat tot doel heeft het kader te versterken met authentieke leerprincipes en genderinclusieve praktijken.</a:t>
            </a:r>
            <a:endParaRPr/>
          </a:p>
          <a:p>
            <a:pPr marL="228600" marR="0" lvl="0" indent="0" algn="l" rtl="0">
              <a:lnSpc>
                <a:spcPct val="100000"/>
              </a:lnSpc>
              <a:spcBef>
                <a:spcPts val="0"/>
              </a:spcBef>
              <a:spcAft>
                <a:spcPts val="0"/>
              </a:spcAft>
              <a:buClr>
                <a:srgbClr val="000000"/>
              </a:buClr>
              <a:buSzPts val="1400"/>
              <a:buFont typeface="Arial"/>
              <a:buNone/>
            </a:pPr>
            <a:r>
              <a:rPr lang="en-US"/>
              <a:t>Tot de kerngebieden van informatica behoren onder meer:</a:t>
            </a:r>
            <a:endParaRPr/>
          </a:p>
          <a:p>
            <a:pPr marL="457200" marR="0" lvl="0" indent="-304800" algn="l" rtl="0">
              <a:lnSpc>
                <a:spcPct val="100000"/>
              </a:lnSpc>
              <a:spcBef>
                <a:spcPts val="0"/>
              </a:spcBef>
              <a:spcAft>
                <a:spcPts val="0"/>
              </a:spcAft>
              <a:buSzPts val="1200"/>
              <a:buFont typeface="Calibri"/>
              <a:buChar char="●"/>
            </a:pPr>
            <a:r>
              <a:rPr lang="en-US"/>
              <a:t>Data en informatie</a:t>
            </a:r>
            <a:endParaRPr/>
          </a:p>
          <a:p>
            <a:pPr marL="457200" marR="0" lvl="0" indent="-304800" algn="l" rtl="0">
              <a:lnSpc>
                <a:spcPct val="100000"/>
              </a:lnSpc>
              <a:spcBef>
                <a:spcPts val="0"/>
              </a:spcBef>
              <a:spcAft>
                <a:spcPts val="0"/>
              </a:spcAft>
              <a:buSzPts val="1200"/>
              <a:buFont typeface="Calibri"/>
              <a:buChar char="●"/>
            </a:pPr>
            <a:r>
              <a:rPr lang="en-US"/>
              <a:t>Algoritmen</a:t>
            </a:r>
            <a:endParaRPr/>
          </a:p>
          <a:p>
            <a:pPr marL="457200" marR="0" lvl="0" indent="-304800" algn="l" rtl="0">
              <a:lnSpc>
                <a:spcPct val="100000"/>
              </a:lnSpc>
              <a:spcBef>
                <a:spcPts val="0"/>
              </a:spcBef>
              <a:spcAft>
                <a:spcPts val="0"/>
              </a:spcAft>
              <a:buSzPts val="1200"/>
              <a:buFont typeface="Calibri"/>
              <a:buChar char="●"/>
            </a:pPr>
            <a:r>
              <a:rPr lang="en-US"/>
              <a:t>Programmeren</a:t>
            </a:r>
            <a:endParaRPr/>
          </a:p>
          <a:p>
            <a:pPr marL="457200" marR="0" lvl="0" indent="-304800" algn="l" rtl="0">
              <a:lnSpc>
                <a:spcPct val="100000"/>
              </a:lnSpc>
              <a:spcBef>
                <a:spcPts val="0"/>
              </a:spcBef>
              <a:spcAft>
                <a:spcPts val="0"/>
              </a:spcAft>
              <a:buSzPts val="1200"/>
              <a:buFont typeface="Calibri"/>
              <a:buChar char="●"/>
            </a:pPr>
            <a:r>
              <a:rPr lang="en-US"/>
              <a:t>Computersystemen</a:t>
            </a:r>
            <a:endParaRPr/>
          </a:p>
          <a:p>
            <a:pPr marL="457200" marR="0" lvl="0" indent="-304800" algn="l" rtl="0">
              <a:lnSpc>
                <a:spcPct val="100000"/>
              </a:lnSpc>
              <a:spcBef>
                <a:spcPts val="0"/>
              </a:spcBef>
              <a:spcAft>
                <a:spcPts val="0"/>
              </a:spcAft>
              <a:buSzPts val="1200"/>
              <a:buFont typeface="Calibri"/>
              <a:buChar char="●"/>
            </a:pPr>
            <a:r>
              <a:rPr lang="en-US"/>
              <a:t>Netwerken en communicatie</a:t>
            </a:r>
            <a:endParaRPr/>
          </a:p>
          <a:p>
            <a:pPr marL="457200" marR="0" lvl="0" indent="-304800" algn="l" rtl="0">
              <a:lnSpc>
                <a:spcPct val="100000"/>
              </a:lnSpc>
              <a:spcBef>
                <a:spcPts val="0"/>
              </a:spcBef>
              <a:spcAft>
                <a:spcPts val="0"/>
              </a:spcAft>
              <a:buSzPts val="1200"/>
              <a:buFont typeface="Calibri"/>
              <a:buChar char="●"/>
            </a:pPr>
            <a:r>
              <a:rPr lang="en-US"/>
              <a:t>Mens-computerinteractie</a:t>
            </a:r>
            <a:endParaRPr/>
          </a:p>
          <a:p>
            <a:pPr marL="457200" marR="0" lvl="0" indent="-304800" algn="l" rtl="0">
              <a:lnSpc>
                <a:spcPct val="100000"/>
              </a:lnSpc>
              <a:spcBef>
                <a:spcPts val="0"/>
              </a:spcBef>
              <a:spcAft>
                <a:spcPts val="0"/>
              </a:spcAft>
              <a:buSzPts val="1200"/>
              <a:buFont typeface="Calibri"/>
              <a:buChar char="●"/>
            </a:pPr>
            <a:r>
              <a:rPr lang="en-US"/>
              <a:t>Ontwerp en ontwikkeling</a:t>
            </a:r>
            <a:endParaRPr/>
          </a:p>
          <a:p>
            <a:pPr marL="457200" marR="0" lvl="0" indent="-304800" algn="l" rtl="0">
              <a:lnSpc>
                <a:spcPct val="100000"/>
              </a:lnSpc>
              <a:spcBef>
                <a:spcPts val="0"/>
              </a:spcBef>
              <a:spcAft>
                <a:spcPts val="0"/>
              </a:spcAft>
              <a:buSzPts val="1200"/>
              <a:buFont typeface="Calibri"/>
              <a:buChar char="●"/>
            </a:pPr>
            <a:r>
              <a:rPr lang="en-US"/>
              <a:t>Digitale creativiteit</a:t>
            </a:r>
            <a:endParaRPr/>
          </a:p>
          <a:p>
            <a:pPr marL="457200" marR="0" lvl="0" indent="-304800" algn="l" rtl="0">
              <a:lnSpc>
                <a:spcPct val="100000"/>
              </a:lnSpc>
              <a:spcBef>
                <a:spcPts val="0"/>
              </a:spcBef>
              <a:spcAft>
                <a:spcPts val="0"/>
              </a:spcAft>
              <a:buSzPts val="1200"/>
              <a:buFont typeface="Calibri"/>
              <a:buChar char="●"/>
            </a:pPr>
            <a:r>
              <a:rPr lang="en-US"/>
              <a:t>Modelleren en simulatie</a:t>
            </a:r>
            <a:endParaRPr/>
          </a:p>
          <a:p>
            <a:pPr marL="457200" marR="0" lvl="0" indent="-304800" algn="l" rtl="0">
              <a:lnSpc>
                <a:spcPct val="100000"/>
              </a:lnSpc>
              <a:spcBef>
                <a:spcPts val="0"/>
              </a:spcBef>
              <a:spcAft>
                <a:spcPts val="0"/>
              </a:spcAft>
              <a:buSzPts val="1200"/>
              <a:buFont typeface="Calibri"/>
              <a:buChar char="●"/>
            </a:pPr>
            <a:r>
              <a:rPr lang="en-US"/>
              <a:t>Privacy, veiligheid en beveiliging</a:t>
            </a:r>
            <a:endParaRPr/>
          </a:p>
          <a:p>
            <a:pPr marL="457200" marR="0" lvl="0" indent="-304800" algn="l" rtl="0">
              <a:lnSpc>
                <a:spcPct val="100000"/>
              </a:lnSpc>
              <a:spcBef>
                <a:spcPts val="0"/>
              </a:spcBef>
              <a:spcAft>
                <a:spcPts val="0"/>
              </a:spcAft>
              <a:buSzPts val="1200"/>
              <a:buFont typeface="Calibri"/>
              <a:buChar char="●"/>
            </a:pPr>
            <a:r>
              <a:rPr lang="en-US"/>
              <a:t>Verantwoordelijkheid en empowerment</a:t>
            </a:r>
            <a:endParaRPr/>
          </a:p>
        </p:txBody>
      </p:sp>
      <p:sp>
        <p:nvSpPr>
          <p:cNvPr id="184" name="Google Shape;184;g348349fd051_0_1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348349fd051_0_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1" name="Google Shape;201;g348349fd051_0_4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a:t>TINKER hanteert het authentieke leermodel. In deze moderne pedagogische aanpak werken leerlingen actief aan het oplossen van echte problemen. Deze aanpak omvat principes zoals authentieke context, taak, samenwerking, reflectie en beoordeling om van het uit het hoofd leren over te gaan op een praktisch begrip van informatica.</a:t>
            </a:r>
            <a:endParaRPr/>
          </a:p>
        </p:txBody>
      </p:sp>
      <p:sp>
        <p:nvSpPr>
          <p:cNvPr id="202" name="Google Shape;202;g348349fd051_0_4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349161778f7_0_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9" name="Google Shape;219;g349161778f7_0_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a:t>TINKER maakt gebruik van genderinclusieve praktijken, geïnspireerd door kritische theorie en pedagogiek, feministische pedagogiek en intersectionaliteit. Het doel is om het bewustzijn over genderdiversiteit te vergroten, genderbias te beoordelen, onderwijsactiviteiten te balanceren, genderinclusieve taal te gebruiken, toegankelijke voorbeelden te bieden en open discussies aan te moedigen. Het doel is om de motivatie voor informatica onder alle studenten te vergroten, met een focus op meisjes en genderminderheden, in lijn met het authentieke leermodel.</a:t>
            </a:r>
            <a:endParaRPr/>
          </a:p>
        </p:txBody>
      </p:sp>
      <p:sp>
        <p:nvSpPr>
          <p:cNvPr id="220" name="Google Shape;220;g349161778f7_0_1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g3482da58d6e_0_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2" name="Google Shape;242;g3482da58d6e_0_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dirty="0">
                <a:solidFill>
                  <a:srgbClr val="2B454E"/>
                </a:solidFill>
              </a:rPr>
              <a:t>Elke </a:t>
            </a:r>
            <a:r>
              <a:rPr lang="en-US" dirty="0" err="1">
                <a:solidFill>
                  <a:srgbClr val="2B454E"/>
                </a:solidFill>
              </a:rPr>
              <a:t>deelnemer</a:t>
            </a:r>
            <a:r>
              <a:rPr lang="en-US" dirty="0">
                <a:solidFill>
                  <a:srgbClr val="2B454E"/>
                </a:solidFill>
              </a:rPr>
              <a:t> </a:t>
            </a:r>
            <a:r>
              <a:rPr lang="en-US" dirty="0" err="1">
                <a:solidFill>
                  <a:srgbClr val="2B454E"/>
                </a:solidFill>
              </a:rPr>
              <a:t>werkt</a:t>
            </a:r>
            <a:r>
              <a:rPr lang="en-US" dirty="0">
                <a:solidFill>
                  <a:srgbClr val="2B454E"/>
                </a:solidFill>
              </a:rPr>
              <a:t> </a:t>
            </a:r>
            <a:r>
              <a:rPr lang="en-US" dirty="0" err="1">
                <a:solidFill>
                  <a:srgbClr val="2B454E"/>
                </a:solidFill>
              </a:rPr>
              <a:t>zelfstandig</a:t>
            </a:r>
            <a:r>
              <a:rPr lang="en-US" dirty="0">
                <a:solidFill>
                  <a:srgbClr val="2B454E"/>
                </a:solidFill>
              </a:rPr>
              <a:t>. De trainer </a:t>
            </a:r>
            <a:r>
              <a:rPr lang="en-US" dirty="0" err="1">
                <a:solidFill>
                  <a:srgbClr val="2B454E"/>
                </a:solidFill>
              </a:rPr>
              <a:t>geeft</a:t>
            </a:r>
            <a:r>
              <a:rPr lang="en-US" dirty="0">
                <a:solidFill>
                  <a:srgbClr val="2B454E"/>
                </a:solidFill>
              </a:rPr>
              <a:t> </a:t>
            </a:r>
            <a:r>
              <a:rPr lang="en-US" dirty="0" err="1">
                <a:solidFill>
                  <a:srgbClr val="2B454E"/>
                </a:solidFill>
              </a:rPr>
              <a:t>waar</a:t>
            </a:r>
            <a:r>
              <a:rPr lang="en-US" dirty="0">
                <a:solidFill>
                  <a:srgbClr val="2B454E"/>
                </a:solidFill>
              </a:rPr>
              <a:t> </a:t>
            </a:r>
            <a:r>
              <a:rPr lang="en-US" dirty="0" err="1">
                <a:solidFill>
                  <a:srgbClr val="2B454E"/>
                </a:solidFill>
              </a:rPr>
              <a:t>nodig</a:t>
            </a:r>
            <a:r>
              <a:rPr lang="en-US" dirty="0">
                <a:solidFill>
                  <a:srgbClr val="2B454E"/>
                </a:solidFill>
              </a:rPr>
              <a:t> </a:t>
            </a:r>
            <a:r>
              <a:rPr lang="en-US" dirty="0" err="1">
                <a:solidFill>
                  <a:srgbClr val="2B454E"/>
                </a:solidFill>
              </a:rPr>
              <a:t>begeleiding</a:t>
            </a:r>
            <a:r>
              <a:rPr lang="en-US" dirty="0">
                <a:solidFill>
                  <a:srgbClr val="2B454E"/>
                </a:solidFill>
              </a:rPr>
              <a:t> </a:t>
            </a:r>
            <a:r>
              <a:rPr lang="en-US" dirty="0" err="1">
                <a:solidFill>
                  <a:srgbClr val="2B454E"/>
                </a:solidFill>
              </a:rPr>
              <a:t>en</a:t>
            </a:r>
            <a:r>
              <a:rPr lang="en-US" dirty="0">
                <a:solidFill>
                  <a:srgbClr val="2B454E"/>
                </a:solidFill>
              </a:rPr>
              <a:t> </a:t>
            </a:r>
            <a:r>
              <a:rPr lang="en-US" dirty="0" err="1">
                <a:solidFill>
                  <a:srgbClr val="2B454E"/>
                </a:solidFill>
              </a:rPr>
              <a:t>uitleg</a:t>
            </a:r>
            <a:r>
              <a:rPr lang="en-US" dirty="0">
                <a:solidFill>
                  <a:srgbClr val="2B454E"/>
                </a:solidFill>
              </a:rPr>
              <a:t>.</a:t>
            </a:r>
            <a:endParaRPr dirty="0">
              <a:solidFill>
                <a:srgbClr val="2B454E"/>
              </a:solidFill>
            </a:endParaRPr>
          </a:p>
          <a:p>
            <a:pPr marL="0" lvl="0" indent="0" algn="l" rtl="0">
              <a:lnSpc>
                <a:spcPct val="90000"/>
              </a:lnSpc>
              <a:spcBef>
                <a:spcPts val="1000"/>
              </a:spcBef>
              <a:spcAft>
                <a:spcPts val="0"/>
              </a:spcAft>
              <a:buClr>
                <a:schemeClr val="dk1"/>
              </a:buClr>
              <a:buSzPts val="1400"/>
              <a:buFont typeface="Arial"/>
              <a:buNone/>
            </a:pPr>
            <a:r>
              <a:rPr lang="en-US" dirty="0" err="1">
                <a:solidFill>
                  <a:srgbClr val="2B454E"/>
                </a:solidFill>
              </a:rPr>
              <a:t>Leraren</a:t>
            </a:r>
            <a:r>
              <a:rPr lang="en-US" dirty="0">
                <a:solidFill>
                  <a:srgbClr val="2B454E"/>
                </a:solidFill>
              </a:rPr>
              <a:t> </a:t>
            </a:r>
            <a:r>
              <a:rPr lang="en-US" dirty="0" err="1">
                <a:solidFill>
                  <a:srgbClr val="2B454E"/>
                </a:solidFill>
              </a:rPr>
              <a:t>wordt</a:t>
            </a:r>
            <a:r>
              <a:rPr lang="en-US" dirty="0">
                <a:solidFill>
                  <a:srgbClr val="2B454E"/>
                </a:solidFill>
              </a:rPr>
              <a:t> </a:t>
            </a:r>
            <a:r>
              <a:rPr lang="en-US" dirty="0" err="1">
                <a:solidFill>
                  <a:srgbClr val="2B454E"/>
                </a:solidFill>
              </a:rPr>
              <a:t>ook</a:t>
            </a:r>
            <a:r>
              <a:rPr lang="en-US" dirty="0">
                <a:solidFill>
                  <a:srgbClr val="2B454E"/>
                </a:solidFill>
              </a:rPr>
              <a:t> </a:t>
            </a:r>
            <a:r>
              <a:rPr lang="en-US" dirty="0" err="1">
                <a:solidFill>
                  <a:srgbClr val="2B454E"/>
                </a:solidFill>
              </a:rPr>
              <a:t>aangeraden</a:t>
            </a:r>
            <a:r>
              <a:rPr lang="en-US" dirty="0">
                <a:solidFill>
                  <a:srgbClr val="2B454E"/>
                </a:solidFill>
              </a:rPr>
              <a:t> om </a:t>
            </a:r>
            <a:r>
              <a:rPr lang="en-US" dirty="0" err="1">
                <a:solidFill>
                  <a:srgbClr val="2B454E"/>
                </a:solidFill>
              </a:rPr>
              <a:t>hun</a:t>
            </a:r>
            <a:r>
              <a:rPr lang="en-US" dirty="0">
                <a:solidFill>
                  <a:srgbClr val="2B454E"/>
                </a:solidFill>
              </a:rPr>
              <a:t> </a:t>
            </a:r>
            <a:r>
              <a:rPr lang="en-US" dirty="0" err="1">
                <a:solidFill>
                  <a:srgbClr val="2B454E"/>
                </a:solidFill>
              </a:rPr>
              <a:t>gedachten</a:t>
            </a:r>
            <a:r>
              <a:rPr lang="en-US" dirty="0">
                <a:solidFill>
                  <a:srgbClr val="2B454E"/>
                </a:solidFill>
              </a:rPr>
              <a:t> </a:t>
            </a:r>
            <a:r>
              <a:rPr lang="en-US" dirty="0" err="1">
                <a:solidFill>
                  <a:srgbClr val="2B454E"/>
                </a:solidFill>
              </a:rPr>
              <a:t>te</a:t>
            </a:r>
            <a:r>
              <a:rPr lang="en-US" dirty="0">
                <a:solidFill>
                  <a:srgbClr val="2B454E"/>
                </a:solidFill>
              </a:rPr>
              <a:t> </a:t>
            </a:r>
            <a:r>
              <a:rPr lang="en-US" dirty="0" err="1">
                <a:solidFill>
                  <a:srgbClr val="2B454E"/>
                </a:solidFill>
              </a:rPr>
              <a:t>delen</a:t>
            </a:r>
            <a:r>
              <a:rPr lang="en-US" dirty="0">
                <a:solidFill>
                  <a:srgbClr val="2B454E"/>
                </a:solidFill>
              </a:rPr>
              <a:t> over </a:t>
            </a:r>
            <a:r>
              <a:rPr lang="en-US" dirty="0" err="1">
                <a:solidFill>
                  <a:srgbClr val="2B454E"/>
                </a:solidFill>
              </a:rPr>
              <a:t>een</a:t>
            </a:r>
            <a:r>
              <a:rPr lang="en-US" dirty="0">
                <a:solidFill>
                  <a:srgbClr val="2B454E"/>
                </a:solidFill>
              </a:rPr>
              <a:t> </a:t>
            </a:r>
            <a:r>
              <a:rPr lang="en-US" dirty="0" err="1">
                <a:solidFill>
                  <a:srgbClr val="2B454E"/>
                </a:solidFill>
              </a:rPr>
              <a:t>samenwerkingstool</a:t>
            </a:r>
            <a:r>
              <a:rPr lang="en-US" dirty="0">
                <a:solidFill>
                  <a:srgbClr val="2B454E"/>
                </a:solidFill>
              </a:rPr>
              <a:t>, </a:t>
            </a:r>
            <a:r>
              <a:rPr lang="en-US" dirty="0" err="1">
                <a:solidFill>
                  <a:srgbClr val="2B454E"/>
                </a:solidFill>
              </a:rPr>
              <a:t>zoals</a:t>
            </a:r>
            <a:r>
              <a:rPr lang="en-US" dirty="0">
                <a:solidFill>
                  <a:srgbClr val="2B454E"/>
                </a:solidFill>
              </a:rPr>
              <a:t> Padlet. </a:t>
            </a:r>
            <a:r>
              <a:rPr lang="en-US" dirty="0" err="1">
                <a:solidFill>
                  <a:srgbClr val="2B454E"/>
                </a:solidFill>
              </a:rPr>
              <a:t>Vervolgens</a:t>
            </a:r>
            <a:r>
              <a:rPr lang="en-US" dirty="0">
                <a:solidFill>
                  <a:srgbClr val="2B454E"/>
                </a:solidFill>
              </a:rPr>
              <a:t> </a:t>
            </a:r>
            <a:r>
              <a:rPr lang="en-US" dirty="0" err="1">
                <a:solidFill>
                  <a:srgbClr val="2B454E"/>
                </a:solidFill>
              </a:rPr>
              <a:t>kan</a:t>
            </a:r>
            <a:r>
              <a:rPr lang="en-US" dirty="0">
                <a:solidFill>
                  <a:srgbClr val="2B454E"/>
                </a:solidFill>
              </a:rPr>
              <a:t> de </a:t>
            </a:r>
            <a:r>
              <a:rPr lang="en-US" dirty="0" err="1">
                <a:solidFill>
                  <a:srgbClr val="2B454E"/>
                </a:solidFill>
              </a:rPr>
              <a:t>trainer</a:t>
            </a:r>
            <a:r>
              <a:rPr lang="en-US" sz="1100" dirty="0" err="1">
                <a:solidFill>
                  <a:srgbClr val="1D1D1B"/>
                </a:solidFill>
              </a:rPr>
              <a:t>groepeert</a:t>
            </a:r>
            <a:r>
              <a:rPr lang="en-US" sz="1100" dirty="0">
                <a:solidFill>
                  <a:srgbClr val="1D1D1B"/>
                </a:solidFill>
              </a:rPr>
              <a:t> </a:t>
            </a:r>
            <a:r>
              <a:rPr lang="en-US" sz="1100" dirty="0" err="1">
                <a:solidFill>
                  <a:srgbClr val="1D1D1B"/>
                </a:solidFill>
              </a:rPr>
              <a:t>overeenkomsten</a:t>
            </a:r>
            <a:r>
              <a:rPr lang="en-US" sz="1100" dirty="0">
                <a:solidFill>
                  <a:srgbClr val="1D1D1B"/>
                </a:solidFill>
              </a:rPr>
              <a:t>/</a:t>
            </a:r>
            <a:r>
              <a:rPr lang="en-US" sz="1100" dirty="0" err="1">
                <a:solidFill>
                  <a:srgbClr val="1D1D1B"/>
                </a:solidFill>
              </a:rPr>
              <a:t>verschillen</a:t>
            </a:r>
            <a:r>
              <a:rPr lang="en-US" sz="1100" dirty="0">
                <a:solidFill>
                  <a:srgbClr val="1D1D1B"/>
                </a:solidFill>
              </a:rPr>
              <a:t> </a:t>
            </a:r>
            <a:r>
              <a:rPr lang="en-US" sz="1100" dirty="0" err="1">
                <a:solidFill>
                  <a:srgbClr val="1D1D1B"/>
                </a:solidFill>
              </a:rPr>
              <a:t>en</a:t>
            </a:r>
            <a:r>
              <a:rPr lang="en-US" sz="1100" dirty="0">
                <a:solidFill>
                  <a:srgbClr val="1D1D1B"/>
                </a:solidFill>
              </a:rPr>
              <a:t> </a:t>
            </a:r>
            <a:r>
              <a:rPr lang="en-US" sz="1100" dirty="0" err="1">
                <a:solidFill>
                  <a:srgbClr val="1D1D1B"/>
                </a:solidFill>
              </a:rPr>
              <a:t>benadrukt</a:t>
            </a:r>
            <a:r>
              <a:rPr lang="en-US" sz="1100" dirty="0">
                <a:solidFill>
                  <a:srgbClr val="1D1D1B"/>
                </a:solidFill>
              </a:rPr>
              <a:t> de </a:t>
            </a:r>
            <a:r>
              <a:rPr lang="en-US" sz="1100" dirty="0" err="1">
                <a:solidFill>
                  <a:srgbClr val="1D1D1B"/>
                </a:solidFill>
              </a:rPr>
              <a:t>belangrijkste</a:t>
            </a:r>
            <a:r>
              <a:rPr lang="en-US" sz="1100" dirty="0">
                <a:solidFill>
                  <a:srgbClr val="1D1D1B"/>
                </a:solidFill>
              </a:rPr>
              <a:t> </a:t>
            </a:r>
            <a:r>
              <a:rPr lang="en-US" sz="1100" dirty="0" err="1">
                <a:solidFill>
                  <a:srgbClr val="1D1D1B"/>
                </a:solidFill>
              </a:rPr>
              <a:t>punten</a:t>
            </a:r>
            <a:r>
              <a:rPr lang="en-US" sz="1100" dirty="0">
                <a:solidFill>
                  <a:srgbClr val="1D1D1B"/>
                </a:solidFill>
              </a:rPr>
              <a:t> (</a:t>
            </a:r>
            <a:r>
              <a:rPr lang="en-US" sz="1100" dirty="0" err="1">
                <a:solidFill>
                  <a:srgbClr val="1D1D1B"/>
                </a:solidFill>
              </a:rPr>
              <a:t>bijv</a:t>
            </a:r>
            <a:r>
              <a:rPr lang="en-US" sz="1100" dirty="0">
                <a:solidFill>
                  <a:srgbClr val="1D1D1B"/>
                </a:solidFill>
              </a:rPr>
              <a:t>. </a:t>
            </a:r>
            <a:r>
              <a:rPr lang="en-US" sz="1100" dirty="0" err="1">
                <a:solidFill>
                  <a:srgbClr val="1D1D1B"/>
                </a:solidFill>
              </a:rPr>
              <a:t>als</a:t>
            </a:r>
            <a:r>
              <a:rPr lang="en-US" sz="1100" dirty="0">
                <a:solidFill>
                  <a:srgbClr val="1D1D1B"/>
                </a:solidFill>
              </a:rPr>
              <a:t> </a:t>
            </a:r>
            <a:r>
              <a:rPr lang="en-US" sz="1100" dirty="0" err="1">
                <a:solidFill>
                  <a:srgbClr val="1D1D1B"/>
                </a:solidFill>
              </a:rPr>
              <a:t>ik</a:t>
            </a:r>
            <a:r>
              <a:rPr lang="en-US" sz="1100" dirty="0">
                <a:solidFill>
                  <a:srgbClr val="1D1D1B"/>
                </a:solidFill>
              </a:rPr>
              <a:t> </a:t>
            </a:r>
            <a:r>
              <a:rPr lang="en-US" sz="1100" dirty="0" err="1">
                <a:solidFill>
                  <a:srgbClr val="1D1D1B"/>
                </a:solidFill>
              </a:rPr>
              <a:t>naar</a:t>
            </a:r>
            <a:r>
              <a:rPr lang="en-US" sz="1100" dirty="0">
                <a:solidFill>
                  <a:srgbClr val="1D1D1B"/>
                </a:solidFill>
              </a:rPr>
              <a:t> de Padlet </a:t>
            </a:r>
            <a:r>
              <a:rPr lang="en-US" sz="1100" dirty="0" err="1">
                <a:solidFill>
                  <a:srgbClr val="1D1D1B"/>
                </a:solidFill>
              </a:rPr>
              <a:t>kijk</a:t>
            </a:r>
            <a:r>
              <a:rPr lang="en-US" sz="1100" dirty="0">
                <a:solidFill>
                  <a:srgbClr val="1D1D1B"/>
                </a:solidFill>
              </a:rPr>
              <a:t>, </a:t>
            </a:r>
            <a:r>
              <a:rPr lang="en-US" sz="1100" dirty="0" err="1">
                <a:solidFill>
                  <a:srgbClr val="1D1D1B"/>
                </a:solidFill>
              </a:rPr>
              <a:t>zie</a:t>
            </a:r>
            <a:r>
              <a:rPr lang="en-US" sz="1100" dirty="0">
                <a:solidFill>
                  <a:srgbClr val="1D1D1B"/>
                </a:solidFill>
              </a:rPr>
              <a:t> </a:t>
            </a:r>
            <a:r>
              <a:rPr lang="en-US" sz="1100" dirty="0" err="1">
                <a:solidFill>
                  <a:srgbClr val="1D1D1B"/>
                </a:solidFill>
              </a:rPr>
              <a:t>ik</a:t>
            </a:r>
            <a:r>
              <a:rPr lang="en-US" sz="1100" dirty="0">
                <a:solidFill>
                  <a:srgbClr val="1D1D1B"/>
                </a:solidFill>
              </a:rPr>
              <a:t> </a:t>
            </a:r>
            <a:r>
              <a:rPr lang="en-US" sz="1100" dirty="0" err="1">
                <a:solidFill>
                  <a:srgbClr val="1D1D1B"/>
                </a:solidFill>
              </a:rPr>
              <a:t>dat</a:t>
            </a:r>
            <a:r>
              <a:rPr lang="en-US" sz="1100" dirty="0">
                <a:solidFill>
                  <a:srgbClr val="1D1D1B"/>
                </a:solidFill>
              </a:rPr>
              <a:t> </a:t>
            </a:r>
            <a:r>
              <a:rPr lang="en-US" sz="1100" dirty="0" err="1">
                <a:solidFill>
                  <a:srgbClr val="1D1D1B"/>
                </a:solidFill>
              </a:rPr>
              <a:t>velen</a:t>
            </a:r>
            <a:r>
              <a:rPr lang="en-US" sz="1100" dirty="0">
                <a:solidFill>
                  <a:srgbClr val="1D1D1B"/>
                </a:solidFill>
              </a:rPr>
              <a:t> van </a:t>
            </a:r>
            <a:r>
              <a:rPr lang="en-US" sz="1100" dirty="0" err="1">
                <a:solidFill>
                  <a:srgbClr val="1D1D1B"/>
                </a:solidFill>
              </a:rPr>
              <a:t>jullie</a:t>
            </a:r>
            <a:r>
              <a:rPr lang="en-US" sz="1100" dirty="0">
                <a:solidFill>
                  <a:srgbClr val="1D1D1B"/>
                </a:solidFill>
              </a:rPr>
              <a:t> </a:t>
            </a:r>
            <a:r>
              <a:rPr lang="en-US" sz="1100" dirty="0" err="1">
                <a:solidFill>
                  <a:srgbClr val="1D1D1B"/>
                </a:solidFill>
              </a:rPr>
              <a:t>gefocust</a:t>
            </a:r>
            <a:r>
              <a:rPr lang="en-US" sz="1100" dirty="0">
                <a:solidFill>
                  <a:srgbClr val="1D1D1B"/>
                </a:solidFill>
              </a:rPr>
              <a:t> </a:t>
            </a:r>
            <a:r>
              <a:rPr lang="en-US" sz="1100" dirty="0" err="1">
                <a:solidFill>
                  <a:srgbClr val="1D1D1B"/>
                </a:solidFill>
              </a:rPr>
              <a:t>zijn</a:t>
            </a:r>
            <a:r>
              <a:rPr lang="en-US" sz="1100" dirty="0">
                <a:solidFill>
                  <a:srgbClr val="1D1D1B"/>
                </a:solidFill>
              </a:rPr>
              <a:t> op...)</a:t>
            </a:r>
            <a:endParaRPr dirty="0">
              <a:solidFill>
                <a:srgbClr val="2B454E"/>
              </a:solidFill>
            </a:endParaRPr>
          </a:p>
        </p:txBody>
      </p:sp>
      <p:sp>
        <p:nvSpPr>
          <p:cNvPr id="243" name="Google Shape;243;g3482da58d6e_0_1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349161778f7_0_5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4" name="Google Shape;254;g349161778f7_0_5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In dit gedeelte krijgt u een beter inzicht in wat authentiek leren is en wat de belangrijkste principes ervan zijn.</a:t>
            </a:r>
            <a:endParaRPr/>
          </a:p>
          <a:p>
            <a:pPr marL="0" lvl="0" indent="0" algn="l" rtl="0">
              <a:spcBef>
                <a:spcPts val="0"/>
              </a:spcBef>
              <a:spcAft>
                <a:spcPts val="0"/>
              </a:spcAft>
              <a:buNone/>
            </a:pPr>
            <a:r>
              <a:rPr lang="en-US"/>
              <a:t>Zoals aangegeven in de TINKER-frameworkanalyse hanteren wij een authentiek leermodel, dat de nadruk legt op het oplossen van problemen in de echte wereld en het toepassen van kennis in praktische contexten.</a:t>
            </a:r>
            <a:endParaRPr/>
          </a:p>
        </p:txBody>
      </p:sp>
      <p:sp>
        <p:nvSpPr>
          <p:cNvPr id="255" name="Google Shape;255;g349161778f7_0_5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l" rtl="0">
              <a:spcBef>
                <a:spcPts val="0"/>
              </a:spcBef>
              <a:spcAft>
                <a:spcPts val="0"/>
              </a:spcAft>
              <a:buClr>
                <a:srgbClr val="000000"/>
              </a:buClr>
              <a:buSzPts val="1200"/>
              <a:buFont typeface="Arial"/>
              <a:buNone/>
            </a:pPr>
            <a:fld id="{00000000-1234-1234-1234-123412341234}" type="slidenum">
              <a:rPr lang="en-US"/>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349161778f7_0_9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4" name="Google Shape;264;g349161778f7_0_9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Het authentieke leermodel contrasteert met de traditionele benaderingen op basis van het uit het hoofd leren en bevordert in plaats daarvan een diepgaand begrip via constructivisme (Piaget, 1975) en sociaal constructivisme (Vygotsky, 1978), gesitueerd leren (Lave &amp; Wenger, 1991; Lave, 1988), communities of practice (Stein et al., 2004) en leergemeenschappen (Scardamalia &amp; Bereiter, 1994).</a:t>
            </a:r>
            <a:endParaRPr/>
          </a:p>
          <a:p>
            <a:pPr marL="0" lvl="0" indent="0" algn="l" rtl="0">
              <a:spcBef>
                <a:spcPts val="0"/>
              </a:spcBef>
              <a:spcAft>
                <a:spcPts val="0"/>
              </a:spcAft>
              <a:buNone/>
            </a:pPr>
            <a:r>
              <a:rPr lang="en-US"/>
              <a:t>•Constructivisme: actieve rol van studenten bij het construeren van nieuwe betekenis door middel van ervaring, waarbij nieuwe kennis wordt opgenomen in eerdere kennis (Piaget, 1975)</a:t>
            </a:r>
            <a:endParaRPr/>
          </a:p>
          <a:p>
            <a:pPr marL="0" lvl="0" indent="0" algn="l" rtl="0">
              <a:spcBef>
                <a:spcPts val="0"/>
              </a:spcBef>
              <a:spcAft>
                <a:spcPts val="0"/>
              </a:spcAft>
              <a:buClr>
                <a:schemeClr val="dk1"/>
              </a:buClr>
              <a:buSzPts val="1100"/>
              <a:buFont typeface="Arial"/>
              <a:buNone/>
            </a:pPr>
            <a:r>
              <a:rPr lang="en-US"/>
              <a:t>• Sociaal constructivisme: sociale interactie en samenwerking spelen een cruciale rol in de constructie van kennis (Vygotsky, 1978)</a:t>
            </a:r>
            <a:endParaRPr/>
          </a:p>
          <a:p>
            <a:pPr marL="0" lvl="0" indent="0" algn="l" rtl="0">
              <a:spcBef>
                <a:spcPts val="0"/>
              </a:spcBef>
              <a:spcAft>
                <a:spcPts val="0"/>
              </a:spcAft>
              <a:buNone/>
            </a:pPr>
            <a:r>
              <a:rPr lang="en-US"/>
              <a:t>•Situationeel leren: kennis is niet abstract, maar geworteld in de context en cultuur, en is ‘gesitueerd’ (Lave, 198830; Lave &amp; Wenger, 1991)</a:t>
            </a:r>
            <a:endParaRPr/>
          </a:p>
          <a:p>
            <a:pPr marL="0" lvl="0" indent="0" algn="l" rtl="0">
              <a:spcBef>
                <a:spcPts val="0"/>
              </a:spcBef>
              <a:spcAft>
                <a:spcPts val="0"/>
              </a:spcAft>
              <a:buNone/>
            </a:pPr>
            <a:r>
              <a:rPr lang="en-US"/>
              <a:t>• Communities of Practice: communities of practice, een belangrijk aspect van gesitueerd leren, worden opgericht door individuen die actief deelnemen aan collectief leren, met gedeelde doelen en regels (Stein et al., 2004)</a:t>
            </a:r>
            <a:endParaRPr/>
          </a:p>
          <a:p>
            <a:pPr marL="0" lvl="0" indent="0" algn="l" rtl="0">
              <a:spcBef>
                <a:spcPts val="0"/>
              </a:spcBef>
              <a:spcAft>
                <a:spcPts val="0"/>
              </a:spcAft>
              <a:buNone/>
            </a:pPr>
            <a:r>
              <a:rPr lang="en-US"/>
              <a:t>• Leergemeenschappen: een leergemeenschap is de realisatie van praktijkgemeenschappen in de schoolomgeving. Het doel van een gemeenschap is het bevorderen en creëren van collectieve kennis die de hele school en elk lid ten goede komt (Scardamalia &amp; Bereiter, 1994).</a:t>
            </a:r>
            <a:endParaRPr/>
          </a:p>
        </p:txBody>
      </p:sp>
      <p:sp>
        <p:nvSpPr>
          <p:cNvPr id="265" name="Google Shape;265;g349161778f7_0_9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l" rtl="0">
              <a:spcBef>
                <a:spcPts val="0"/>
              </a:spcBef>
              <a:spcAft>
                <a:spcPts val="0"/>
              </a:spcAft>
              <a:buNone/>
            </a:pPr>
            <a:fld id="{00000000-1234-1234-1234-123412341234}" type="slidenum">
              <a:rPr lang="en-US"/>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349161778f7_0_6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7" name="Google Shape;277;g349161778f7_0_6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US"/>
              <a:t>Volgens Cole (1990) en Herrington en Oliver (2000) beschouwen studenten kennis vaak als louter educatief, tenzij deze contextueel wordt toegepast. De principes die nodig zijn voor het ontwerpen van authentieke leeromgevingen (Herrington et al., 2014; Herrington &amp; Oliver, 2000) zijn als volgt:</a:t>
            </a:r>
            <a:endParaRPr/>
          </a:p>
          <a:p>
            <a:pPr marL="457200" lvl="0" indent="-317500" algn="l" rtl="0">
              <a:spcBef>
                <a:spcPts val="0"/>
              </a:spcBef>
              <a:spcAft>
                <a:spcPts val="0"/>
              </a:spcAft>
              <a:buClr>
                <a:schemeClr val="dk1"/>
              </a:buClr>
              <a:buSzPts val="1400"/>
              <a:buChar char="-"/>
            </a:pPr>
            <a:r>
              <a:rPr lang="en-US"/>
              <a:t>authentieke context</a:t>
            </a:r>
            <a:endParaRPr/>
          </a:p>
          <a:p>
            <a:pPr marL="457200" lvl="0" indent="-317500" algn="l" rtl="0">
              <a:spcBef>
                <a:spcPts val="0"/>
              </a:spcBef>
              <a:spcAft>
                <a:spcPts val="0"/>
              </a:spcAft>
              <a:buClr>
                <a:schemeClr val="dk1"/>
              </a:buClr>
              <a:buSzPts val="1400"/>
              <a:buChar char="-"/>
            </a:pPr>
            <a:r>
              <a:rPr lang="en-US"/>
              <a:t>authentieke taak</a:t>
            </a:r>
            <a:endParaRPr/>
          </a:p>
          <a:p>
            <a:pPr marL="457200" lvl="0" indent="-317500" algn="l" rtl="0">
              <a:spcBef>
                <a:spcPts val="0"/>
              </a:spcBef>
              <a:spcAft>
                <a:spcPts val="0"/>
              </a:spcAft>
              <a:buClr>
                <a:schemeClr val="dk1"/>
              </a:buClr>
              <a:buSzPts val="1400"/>
              <a:buChar char="-"/>
            </a:pPr>
            <a:r>
              <a:rPr lang="en-US"/>
              <a:t>deskundige prestaties (rolmodellen)</a:t>
            </a:r>
            <a:endParaRPr/>
          </a:p>
          <a:p>
            <a:pPr marL="457200" lvl="0" indent="-317500" algn="l" rtl="0">
              <a:spcBef>
                <a:spcPts val="0"/>
              </a:spcBef>
              <a:spcAft>
                <a:spcPts val="0"/>
              </a:spcAft>
              <a:buClr>
                <a:schemeClr val="dk1"/>
              </a:buClr>
              <a:buSzPts val="1400"/>
              <a:buChar char="-"/>
            </a:pPr>
            <a:r>
              <a:rPr lang="en-US"/>
              <a:t>meerdere perspectieven</a:t>
            </a:r>
            <a:endParaRPr/>
          </a:p>
          <a:p>
            <a:pPr marL="457200" lvl="0" indent="-317500" algn="l" rtl="0">
              <a:spcBef>
                <a:spcPts val="0"/>
              </a:spcBef>
              <a:spcAft>
                <a:spcPts val="0"/>
              </a:spcAft>
              <a:buClr>
                <a:schemeClr val="dk1"/>
              </a:buClr>
              <a:buSzPts val="1400"/>
              <a:buChar char="-"/>
            </a:pPr>
            <a:r>
              <a:rPr lang="en-US"/>
              <a:t>samenwerking</a:t>
            </a:r>
            <a:endParaRPr/>
          </a:p>
          <a:p>
            <a:pPr marL="457200" lvl="0" indent="-317500" algn="l" rtl="0">
              <a:spcBef>
                <a:spcPts val="0"/>
              </a:spcBef>
              <a:spcAft>
                <a:spcPts val="0"/>
              </a:spcAft>
              <a:buClr>
                <a:schemeClr val="dk1"/>
              </a:buClr>
              <a:buSzPts val="1400"/>
              <a:buChar char="-"/>
            </a:pPr>
            <a:r>
              <a:rPr lang="en-US"/>
              <a:t>articulatie</a:t>
            </a:r>
            <a:endParaRPr/>
          </a:p>
          <a:p>
            <a:pPr marL="457200" lvl="0" indent="-317500" algn="l" rtl="0">
              <a:spcBef>
                <a:spcPts val="0"/>
              </a:spcBef>
              <a:spcAft>
                <a:spcPts val="0"/>
              </a:spcAft>
              <a:buClr>
                <a:schemeClr val="dk1"/>
              </a:buClr>
              <a:buSzPts val="1400"/>
              <a:buChar char="-"/>
            </a:pPr>
            <a:r>
              <a:rPr lang="en-US"/>
              <a:t>reflectie</a:t>
            </a:r>
            <a:endParaRPr/>
          </a:p>
          <a:p>
            <a:pPr marL="457200" lvl="0" indent="-317500" algn="l" rtl="0">
              <a:spcBef>
                <a:spcPts val="0"/>
              </a:spcBef>
              <a:spcAft>
                <a:spcPts val="0"/>
              </a:spcAft>
              <a:buClr>
                <a:schemeClr val="dk1"/>
              </a:buClr>
              <a:buSzPts val="1400"/>
              <a:buChar char="-"/>
            </a:pPr>
            <a:r>
              <a:rPr lang="en-US"/>
              <a:t>steiger</a:t>
            </a:r>
            <a:endParaRPr/>
          </a:p>
          <a:p>
            <a:pPr marL="457200" lvl="0" indent="-317500" algn="l" rtl="0">
              <a:spcBef>
                <a:spcPts val="0"/>
              </a:spcBef>
              <a:spcAft>
                <a:spcPts val="0"/>
              </a:spcAft>
              <a:buClr>
                <a:schemeClr val="dk1"/>
              </a:buClr>
              <a:buSzPts val="1400"/>
              <a:buChar char="-"/>
            </a:pPr>
            <a:r>
              <a:rPr lang="en-US"/>
              <a:t>authentieke beoordeling</a:t>
            </a:r>
            <a:endParaRPr/>
          </a:p>
          <a:p>
            <a:pPr marL="0" lvl="0" indent="0" algn="l" rtl="0">
              <a:spcBef>
                <a:spcPts val="0"/>
              </a:spcBef>
              <a:spcAft>
                <a:spcPts val="0"/>
              </a:spcAft>
              <a:buNone/>
            </a:pPr>
            <a:r>
              <a:rPr lang="en-US"/>
              <a:t>In de volgende module gaan we dieper in op elk van de bovenstaande principes.</a:t>
            </a:r>
            <a:endParaRPr/>
          </a:p>
        </p:txBody>
      </p:sp>
      <p:sp>
        <p:nvSpPr>
          <p:cNvPr id="278" name="Google Shape;278;g349161778f7_0_68: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l" rtl="0">
              <a:spcBef>
                <a:spcPts val="0"/>
              </a:spcBef>
              <a:spcAft>
                <a:spcPts val="0"/>
              </a:spcAft>
              <a:buClr>
                <a:srgbClr val="000000"/>
              </a:buClr>
              <a:buSzPts val="1200"/>
              <a:buFont typeface="Arial"/>
              <a:buNone/>
            </a:pPr>
            <a:fld id="{00000000-1234-1234-1234-123412341234}" type="slidenum">
              <a:rPr lang="en-US"/>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8" name="Google Shape;88;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g349161778f7_0_1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5" name="Google Shape;295;g349161778f7_0_13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a:solidFill>
                  <a:srgbClr val="2B454E"/>
                </a:solidFill>
              </a:rPr>
              <a:t>Verdeel de deelnemers in groepen en stel ze de volgende vraag: Hoe heb jij authentiek leren toegepast in jouw klas?</a:t>
            </a:r>
            <a:endParaRPr>
              <a:solidFill>
                <a:srgbClr val="2B454E"/>
              </a:solidFill>
            </a:endParaRPr>
          </a:p>
          <a:p>
            <a:pPr marL="0" lvl="0" indent="0" algn="l" rtl="0">
              <a:lnSpc>
                <a:spcPct val="90000"/>
              </a:lnSpc>
              <a:spcBef>
                <a:spcPts val="1000"/>
              </a:spcBef>
              <a:spcAft>
                <a:spcPts val="0"/>
              </a:spcAft>
              <a:buSzPts val="1400"/>
              <a:buNone/>
            </a:pPr>
            <a:r>
              <a:rPr lang="en-US">
                <a:solidFill>
                  <a:srgbClr val="2B454E"/>
                </a:solidFill>
              </a:rPr>
              <a:t>Groepenhun inzichten kunnen delen door hun ideeën vast te leggen op een samenwerkingshulpmiddel, zoals Padlet.</a:t>
            </a:r>
            <a:endParaRPr>
              <a:solidFill>
                <a:srgbClr val="2B454E"/>
              </a:solidFill>
            </a:endParaRPr>
          </a:p>
        </p:txBody>
      </p:sp>
      <p:sp>
        <p:nvSpPr>
          <p:cNvPr id="296" name="Google Shape;296;g349161778f7_0_13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20</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g349161778f7_0_1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7" name="Google Shape;307;g349161778f7_0_14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8" name="Google Shape;308;g349161778f7_0_146: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g349161778f7_0_15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5" name="Google Shape;315;g349161778f7_0_15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nl"/>
              <a:t>EU-statistieken tonen een transnationale genderongelijkheid, zowel wat betreft onderwijsresultaten als werkgelegenheid. Ten eerste was in 2022 het percentage vrouwen met een ICT-kwalificatie in Europa laag, en schommelde het tussen de 10-30% vergeleken met 60-80% van de mannen. Dit is duidelijk zichtbaar in alle partnerlanden, met vrouwelijke ICT-specialisten in Italië van 16,1%, in Nederland 17,5%, in België 19,6%, in Ierland 20%, in Kroatië 20,9%, in Cyprus 19,4% en in Griekenland 21,3% (Eurostat, 2022). Gegevens uit eerdere jaren tonen een vergelijkbare onevenwichtigheid. In 2020 waren de vrouwen die het hoger onderwijs instroomden om een ICT-diploma te behalen minder dan de mannen, indicatief, ongeveer 2.500 in Griekenland, 30.000 in Italië en 4.000 in Nederland (Eurostat, 2022). Nederlands In hetzelfde jaar was het percentage vrouwelijke afgestudeerden in wetenschap, wiskunde, informatica, techniek, productie en bouw lager dan dat van mannen. Dat verschil tussen de twee geslachten is zichtbaar in de partnerlanden: in België zijn de mannen bijna 15% meer dan de vrouwen, in Nederland bijna 10%, in Italië ongeveer 6%, in Ierland bijna 28%, in Cyprus ongeveer 7% en in Griekenland ongeveer 5%. Daarnaast laat de Gender Equality Index zien dat de EU-score van 2019 met betrekking tot gelijkheid op het gebied van kennis (d.w.z. onderwijsniveau en participatie) slechts 62,7% bedroeg (EIGE, 202216). De meeste partnerlanden liggen onder dat gemiddelde, met Cyprus dat 56% scoort, Griekenland 54,6%, Kroatië 51,8% en Italië 59% (EIGE, 202216). De uitgebreide gegevens geven dus aan dat cruciale stappen moeten worden genomen om gendergelijkheid te bevorderen en te bereiken. Tegelijkertijd blijft een hedendaagse benadering van gender, die ook genderminderheden omvat, onontbeerlijk. Dat is precies wat dit project beoogt.</a:t>
            </a:r>
            <a:endParaRPr/>
          </a:p>
        </p:txBody>
      </p:sp>
      <p:sp>
        <p:nvSpPr>
          <p:cNvPr id="316" name="Google Shape;316;g349161778f7_0_153: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g349161778f7_0_16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4" name="Google Shape;324;g349161778f7_0_16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nl"/>
              <a:t>Deze grafiek toont de ICT-werkgelegenheid per geslacht in Europa</a:t>
            </a:r>
            <a:endParaRPr/>
          </a:p>
        </p:txBody>
      </p:sp>
      <p:sp>
        <p:nvSpPr>
          <p:cNvPr id="325" name="Google Shape;325;g349161778f7_0_16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g349161778f7_0_16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nl"/>
              <a:t>Bij authentiek leren gaat het om toepassingen in de echte wereld en probleemoplossing. Daarmee kan de diversiteit en impact van informatica worden aangetoond en kunnen traditionele stereotypen die deelname beperken, worden uitgedaagd.</a:t>
            </a:r>
            <a:endParaRPr/>
          </a:p>
          <a:p>
            <a:pPr marL="0" lvl="0" indent="0" algn="l" rtl="0">
              <a:spcBef>
                <a:spcPts val="0"/>
              </a:spcBef>
              <a:spcAft>
                <a:spcPts val="0"/>
              </a:spcAft>
              <a:buNone/>
            </a:pPr>
            <a:r>
              <a:rPr lang="nl"/>
              <a:t>Door de maatschappelijke impact en het interdisciplinaire karakter van computerwetenschappen te tonen, kan authentiek leren het beeld van het vakgebied verbreden, voorbij de stereotype beelden.</a:t>
            </a:r>
            <a:endParaRPr/>
          </a:p>
        </p:txBody>
      </p:sp>
      <p:sp>
        <p:nvSpPr>
          <p:cNvPr id="331" name="Google Shape;331;g349161778f7_0_16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g349161778f7_0_18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9" name="Google Shape;339;g349161778f7_0_18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nl"/>
              <a:t>Bij authentiek leren ligt de nadruk op boeiende activiteiten zoals discussies, reflecties en programmeren. Daarmee wordt de interesse in informatica bij alle leerlingen gestimuleerd en behouden, met name bij meisjes en genderminderheden.</a:t>
            </a:r>
            <a:endParaRPr/>
          </a:p>
          <a:p>
            <a:pPr marL="0" lvl="0" indent="0" algn="l" rtl="0">
              <a:spcBef>
                <a:spcPts val="0"/>
              </a:spcBef>
              <a:spcAft>
                <a:spcPts val="0"/>
              </a:spcAft>
              <a:buNone/>
            </a:pPr>
            <a:r>
              <a:rPr lang="nl"/>
              <a:t>Zo wordt gegarandeerd dat leerlingen voortdurend en zinvol bezig zijn met computergebruik.</a:t>
            </a:r>
            <a:endParaRPr/>
          </a:p>
        </p:txBody>
      </p:sp>
      <p:sp>
        <p:nvSpPr>
          <p:cNvPr id="340" name="Google Shape;340;g349161778f7_0_183: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7"/>
        <p:cNvGrpSpPr/>
        <p:nvPr/>
      </p:nvGrpSpPr>
      <p:grpSpPr>
        <a:xfrm>
          <a:off x="0" y="0"/>
          <a:ext cx="0" cy="0"/>
          <a:chOff x="0" y="0"/>
          <a:chExt cx="0" cy="0"/>
        </a:xfrm>
      </p:grpSpPr>
      <p:sp>
        <p:nvSpPr>
          <p:cNvPr id="348" name="Google Shape;348;p1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9" name="Google Shape;349;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g349161778f7_0_19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7" name="Google Shape;357;g349161778f7_0_19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nl"/>
              <a:t>Authentiek leren omvat laagdrempelige kansen op succes, de ontwikkeling van een groeimindset en zelfgestuurde projecten. Deze elementen kunnen bijdragen aan het opbouwen van zelfvertrouwen, wat cruciaal is om gevoelens van ontoereikendheid te overwinnen die meisjes en genderminderheden onevenredig hard kunnen treffen.</a:t>
            </a:r>
            <a:endParaRPr/>
          </a:p>
          <a:p>
            <a:pPr marL="0" lvl="0" indent="0" algn="l" rtl="0">
              <a:spcBef>
                <a:spcPts val="0"/>
              </a:spcBef>
              <a:spcAft>
                <a:spcPts val="0"/>
              </a:spcAft>
              <a:buNone/>
            </a:pPr>
            <a:r>
              <a:rPr lang="nl"/>
              <a:t>Door de studenten te laten deelnemen aan projecten in de echte wereld en de resultaten van hun werk te zien, wordt het vertrouwen in hun vaardigheden vergroot.</a:t>
            </a:r>
            <a:endParaRPr/>
          </a:p>
          <a:p>
            <a:pPr marL="0" lvl="0" indent="0" algn="l" rtl="0">
              <a:spcBef>
                <a:spcPts val="0"/>
              </a:spcBef>
              <a:spcAft>
                <a:spcPts val="0"/>
              </a:spcAft>
              <a:buNone/>
            </a:pPr>
            <a:r>
              <a:rPr lang="nl"/>
              <a:t>Authentiek leren creëert in essentie een meer inclusieve en boeiende leeromgeving, doordat informaticaconcepten worden gekoppeld aan toepassingen in de echte wereld. Hierdoor ontstaat een gevoel van verbondenheid en worden studenten, ongeacht hun geslacht, in staat gesteld zichzelf te zien als bekwame wetenschappers.</a:t>
            </a:r>
            <a:endParaRPr/>
          </a:p>
          <a:p>
            <a:pPr marL="0" lvl="0" indent="0" algn="l" rtl="0">
              <a:spcBef>
                <a:spcPts val="0"/>
              </a:spcBef>
              <a:spcAft>
                <a:spcPts val="0"/>
              </a:spcAft>
              <a:buNone/>
            </a:pPr>
            <a:endParaRPr/>
          </a:p>
        </p:txBody>
      </p:sp>
      <p:sp>
        <p:nvSpPr>
          <p:cNvPr id="358" name="Google Shape;358;g349161778f7_0_19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g3494feb71ba_0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6" name="Google Shape;366;g3494feb71ba_0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nl">
                <a:solidFill>
                  <a:srgbClr val="2B454E"/>
                </a:solidFill>
              </a:rPr>
              <a:t>Deelnemers moeten hun ervaringen delen in de groepen waarin ze in de vorige activiteit zijn ingedeeld. Vraag hen om op basis van hun discussies op Padlet of een andere samenwerkingstool (bijv. een gedeeld online Microsoft Word-document) enkele kernwoorden over hun authentieke leerstrategieën te schrijven.</a:t>
            </a:r>
            <a:endParaRPr>
              <a:solidFill>
                <a:srgbClr val="2B454E"/>
              </a:solidFill>
            </a:endParaRPr>
          </a:p>
        </p:txBody>
      </p:sp>
      <p:sp>
        <p:nvSpPr>
          <p:cNvPr id="367" name="Google Shape;367;g3494feb71ba_0_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28</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Google Shape;377;g3494feb71ba_0_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8" name="Google Shape;378;g3494feb71ba_0_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nl">
                <a:solidFill>
                  <a:srgbClr val="2B454E"/>
                </a:solidFill>
              </a:rPr>
              <a:t>Deelnemers reflecteren op de vraag hoe hun onderwijspraktijk aansluit bij authentieke en genderinclusieve praktijken.</a:t>
            </a:r>
            <a:endParaRPr>
              <a:solidFill>
                <a:srgbClr val="2B454E"/>
              </a:solidFill>
            </a:endParaRPr>
          </a:p>
          <a:p>
            <a:pPr marL="0" lvl="0" indent="0" algn="l" rtl="0">
              <a:lnSpc>
                <a:spcPct val="90000"/>
              </a:lnSpc>
              <a:spcBef>
                <a:spcPts val="1000"/>
              </a:spcBef>
              <a:spcAft>
                <a:spcPts val="0"/>
              </a:spcAft>
              <a:buSzPts val="1400"/>
              <a:buNone/>
            </a:pPr>
            <a:r>
              <a:rPr lang="nl">
                <a:solidFill>
                  <a:srgbClr val="2B454E"/>
                </a:solidFill>
              </a:rPr>
              <a:t>Deelnemers bespreken ook het volgende:</a:t>
            </a:r>
            <a:endParaRPr>
              <a:solidFill>
                <a:srgbClr val="2B454E"/>
              </a:solidFill>
            </a:endParaRPr>
          </a:p>
          <a:p>
            <a:pPr marL="0" lvl="0" indent="0" algn="l" rtl="0">
              <a:lnSpc>
                <a:spcPct val="90000"/>
              </a:lnSpc>
              <a:spcBef>
                <a:spcPts val="1000"/>
              </a:spcBef>
              <a:spcAft>
                <a:spcPts val="0"/>
              </a:spcAft>
              <a:buSzPts val="1400"/>
              <a:buNone/>
            </a:pPr>
            <a:r>
              <a:rPr lang="nl">
                <a:solidFill>
                  <a:srgbClr val="2B454E"/>
                </a:solidFill>
              </a:rPr>
              <a:t>Welke aspecten van de les vond je het meest verhelderend?</a:t>
            </a:r>
            <a:endParaRPr>
              <a:solidFill>
                <a:srgbClr val="2B454E"/>
              </a:solidFill>
            </a:endParaRPr>
          </a:p>
          <a:p>
            <a:pPr marL="0" lvl="0" indent="0" algn="l" rtl="0">
              <a:lnSpc>
                <a:spcPct val="90000"/>
              </a:lnSpc>
              <a:spcBef>
                <a:spcPts val="1000"/>
              </a:spcBef>
              <a:spcAft>
                <a:spcPts val="0"/>
              </a:spcAft>
              <a:buSzPts val="1400"/>
              <a:buNone/>
            </a:pPr>
            <a:r>
              <a:rPr lang="nl">
                <a:solidFill>
                  <a:srgbClr val="2B454E"/>
                </a:solidFill>
              </a:rPr>
              <a:t>De trainer vat de belangrijkste leerpunten samen en moedigt docenten aan om deze reflecties te integreren in hun eigen lespraktijk.</a:t>
            </a:r>
            <a:endParaRPr>
              <a:solidFill>
                <a:srgbClr val="2B454E"/>
              </a:solidFill>
            </a:endParaRPr>
          </a:p>
          <a:p>
            <a:pPr marL="0" lvl="0" indent="0" algn="l" rtl="0">
              <a:lnSpc>
                <a:spcPct val="90000"/>
              </a:lnSpc>
              <a:spcBef>
                <a:spcPts val="1000"/>
              </a:spcBef>
              <a:spcAft>
                <a:spcPts val="0"/>
              </a:spcAft>
              <a:buSzPts val="1400"/>
              <a:buNone/>
            </a:pPr>
            <a:endParaRPr>
              <a:solidFill>
                <a:srgbClr val="2B454E"/>
              </a:solidFill>
            </a:endParaRPr>
          </a:p>
        </p:txBody>
      </p:sp>
      <p:sp>
        <p:nvSpPr>
          <p:cNvPr id="379" name="Google Shape;379;g3494feb71ba_0_1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29</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4" name="Google Shape;94;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
        <p:cNvGrpSpPr/>
        <p:nvPr/>
      </p:nvGrpSpPr>
      <p:grpSpPr>
        <a:xfrm>
          <a:off x="0" y="0"/>
          <a:ext cx="0" cy="0"/>
          <a:chOff x="0" y="0"/>
          <a:chExt cx="0" cy="0"/>
        </a:xfrm>
      </p:grpSpPr>
      <p:sp>
        <p:nvSpPr>
          <p:cNvPr id="387" name="Google Shape;387;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88" name="Google Shape;388;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
        <p:cNvGrpSpPr/>
        <p:nvPr/>
      </p:nvGrpSpPr>
      <p:grpSpPr>
        <a:xfrm>
          <a:off x="0" y="0"/>
          <a:ext cx="0" cy="0"/>
          <a:chOff x="0" y="0"/>
          <a:chExt cx="0" cy="0"/>
        </a:xfrm>
      </p:grpSpPr>
      <p:sp>
        <p:nvSpPr>
          <p:cNvPr id="395" name="Google Shape;395;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6" name="Google Shape;396;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228600" lvl="0" indent="0" algn="l" rtl="0">
              <a:lnSpc>
                <a:spcPct val="100000"/>
              </a:lnSpc>
              <a:spcBef>
                <a:spcPts val="0"/>
              </a:spcBef>
              <a:spcAft>
                <a:spcPts val="0"/>
              </a:spcAft>
              <a:buSzPts val="1400"/>
              <a:buFont typeface="Arial"/>
              <a:buNone/>
            </a:pPr>
            <a:endParaRPr/>
          </a:p>
        </p:txBody>
      </p:sp>
      <p:sp>
        <p:nvSpPr>
          <p:cNvPr id="397" name="Google Shape;397;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31</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1"/>
        <p:cNvGrpSpPr/>
        <p:nvPr/>
      </p:nvGrpSpPr>
      <p:grpSpPr>
        <a:xfrm>
          <a:off x="0" y="0"/>
          <a:ext cx="0" cy="0"/>
          <a:chOff x="0" y="0"/>
          <a:chExt cx="0" cy="0"/>
        </a:xfrm>
      </p:grpSpPr>
      <p:sp>
        <p:nvSpPr>
          <p:cNvPr id="402" name="Google Shape;402;g3577421c70c_0_4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03" name="Google Shape;403;g3577421c70c_0_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2" name="Google Shape;102;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103" name="Google Shape;103;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g349161778f7_0_17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1" name="Google Shape;111;g349161778f7_0_17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112" name="Google Shape;112;g349161778f7_0_17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0" name="Google Shape;120;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121" name="Google Shape;121;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 name="Google Shape;129;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nl">
                <a:solidFill>
                  <a:srgbClr val="2B454E"/>
                </a:solidFill>
              </a:rPr>
              <a:t>Elke deelnemer werkt zelfstandig. De trainer geeft waar nodig begeleiding en uitleg.</a:t>
            </a:r>
            <a:endParaRPr>
              <a:solidFill>
                <a:srgbClr val="2B454E"/>
              </a:solidFill>
            </a:endParaRPr>
          </a:p>
          <a:p>
            <a:pPr marL="0" lvl="0" indent="0" algn="l" rtl="0">
              <a:lnSpc>
                <a:spcPct val="90000"/>
              </a:lnSpc>
              <a:spcBef>
                <a:spcPts val="1000"/>
              </a:spcBef>
              <a:spcAft>
                <a:spcPts val="0"/>
              </a:spcAft>
              <a:buSzPts val="1400"/>
              <a:buNone/>
            </a:pPr>
            <a:r>
              <a:rPr lang="nl">
                <a:solidFill>
                  <a:srgbClr val="2B454E"/>
                </a:solidFill>
              </a:rPr>
              <a:t>Leraren wordt ook aangeraden hun gedachten te delen over een samenwerkingstool, zoals Padlet. Vervolgens legt de trainer het hoofdonderwerp van deze module en de verwachte resultaten uit.</a:t>
            </a:r>
            <a:endParaRPr>
              <a:solidFill>
                <a:srgbClr val="2B454E"/>
              </a:solidFill>
            </a:endParaRPr>
          </a:p>
        </p:txBody>
      </p:sp>
      <p:sp>
        <p:nvSpPr>
          <p:cNvPr id="130" name="Google Shape;130;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482da58d6e_0_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Google Shape;141;g3482da58d6e_0_2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Clr>
                <a:schemeClr val="dk1"/>
              </a:buClr>
              <a:buSzPts val="1400"/>
              <a:buFont typeface="Arial"/>
              <a:buNone/>
            </a:pPr>
            <a:r>
              <a:rPr lang="nl">
                <a:solidFill>
                  <a:srgbClr val="2B454E"/>
                </a:solidFill>
              </a:rPr>
              <a:t>Elke deelnemer werkt zelfstandig. De docent geeft waar nodig begeleiding en uitleg.</a:t>
            </a:r>
            <a:endParaRPr sz="1000">
              <a:highlight>
                <a:srgbClr val="FFFFFF"/>
              </a:highlight>
              <a:latin typeface="Arial"/>
              <a:ea typeface="Arial"/>
              <a:cs typeface="Arial"/>
              <a:sym typeface="Arial"/>
            </a:endParaRPr>
          </a:p>
          <a:p>
            <a:pPr marL="457200" marR="0" lvl="0" indent="-228600" algn="l" rtl="0">
              <a:lnSpc>
                <a:spcPct val="100000"/>
              </a:lnSpc>
              <a:spcBef>
                <a:spcPts val="0"/>
              </a:spcBef>
              <a:spcAft>
                <a:spcPts val="0"/>
              </a:spcAft>
              <a:buClr>
                <a:srgbClr val="000000"/>
              </a:buClr>
              <a:buSzPts val="1400"/>
              <a:buFont typeface="Arial"/>
              <a:buNone/>
            </a:pPr>
            <a:r>
              <a:rPr lang="nl"/>
              <a:t>Het TINKER-project (een authentiek leer- en genderinclusief kader voor het onderwijzen van informatica op scholen in heel Europa) wil het informaticaonderwijs in de bovenbouw van het basisonderwijs en de onderbouw van het voortgezet onderwijs revolutioneren met een uitgebreid pedagogisch kader. Geworteld in de principes van authentiek leren, moedigt het project leerlingen aan om zich bezig te houden met taken uit het echte leven, en bevordert het exploratie en het leggen van bewuste verbanden tussen theoretische kennis en praktische ervaringen.</a:t>
            </a:r>
            <a:endParaRPr/>
          </a:p>
          <a:p>
            <a:pPr marL="457200" marR="0" lvl="0" indent="-228600" algn="l" rtl="0">
              <a:lnSpc>
                <a:spcPct val="100000"/>
              </a:lnSpc>
              <a:spcBef>
                <a:spcPts val="0"/>
              </a:spcBef>
              <a:spcAft>
                <a:spcPts val="0"/>
              </a:spcAft>
              <a:buClr>
                <a:srgbClr val="000000"/>
              </a:buClr>
              <a:buSzPts val="1400"/>
              <a:buFont typeface="Arial"/>
              <a:buNone/>
            </a:pPr>
            <a:r>
              <a:rPr lang="nl"/>
              <a:t>Het overkoepelende doel van TINKER is het ontwikkelen en implementeren van een op bewijs gebaseerd, authentiek pedagogisch kader voor informaticaonderwijs in de bovenbouw van het basisonderwijs en de onderbouw van het voortgezet onderwijs, via een eigentijdse genderinclusieve aanpak.</a:t>
            </a:r>
            <a:endParaRPr/>
          </a:p>
        </p:txBody>
      </p:sp>
      <p:sp>
        <p:nvSpPr>
          <p:cNvPr id="142" name="Google Shape;142;g3482da58d6e_0_2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3482da58d6e_0_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0" name="Google Shape;150;g3482da58d6e_0_3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28600" marR="0" lvl="0" indent="0" algn="l" rtl="0">
              <a:lnSpc>
                <a:spcPct val="100000"/>
              </a:lnSpc>
              <a:spcBef>
                <a:spcPts val="0"/>
              </a:spcBef>
              <a:spcAft>
                <a:spcPts val="0"/>
              </a:spcAft>
              <a:buClr>
                <a:srgbClr val="000000"/>
              </a:buClr>
              <a:buSzPts val="1400"/>
              <a:buFont typeface="Arial"/>
              <a:buNone/>
            </a:pPr>
            <a:r>
              <a:rPr lang="nl" dirty="0"/>
              <a:t>Het TINKER-project streeft de volgende doelstellingen na:</a:t>
            </a:r>
            <a:endParaRPr dirty="0"/>
          </a:p>
          <a:p>
            <a:pPr marL="457200" marR="0" lvl="0" indent="-304800" algn="l" rtl="0">
              <a:lnSpc>
                <a:spcPct val="100000"/>
              </a:lnSpc>
              <a:spcBef>
                <a:spcPts val="0"/>
              </a:spcBef>
              <a:spcAft>
                <a:spcPts val="0"/>
              </a:spcAft>
              <a:buSzPts val="1200"/>
              <a:buFont typeface="Calibri"/>
              <a:buAutoNum type="arabicPeriod"/>
            </a:pPr>
            <a:r>
              <a:rPr lang="nl" dirty="0"/>
              <a:t>Promoot het gebruik van een pedagogisch kader voor het onderwijzen en beoordelen van informatica op basis van authentiek leren en hedendaagse genderinclusieve praktijken in het hoger basisonderwijs en de onderbouw van het voortgezet onderwijs.</a:t>
            </a:r>
            <a:endParaRPr dirty="0"/>
          </a:p>
          <a:p>
            <a:pPr marL="457200" marR="0" lvl="0" indent="-304800" algn="l" rtl="0">
              <a:lnSpc>
                <a:spcPct val="100000"/>
              </a:lnSpc>
              <a:spcBef>
                <a:spcPts val="0"/>
              </a:spcBef>
              <a:spcAft>
                <a:spcPts val="0"/>
              </a:spcAft>
              <a:buSzPts val="1200"/>
              <a:buFont typeface="Calibri"/>
              <a:buAutoNum type="arabicPeriod"/>
            </a:pPr>
            <a:r>
              <a:rPr lang="nl" dirty="0"/>
              <a:t>De capaciteit van docenten is vergroot om authentieke leeromgevingen te creëren, waarbij genderinclusieve praktijken worden toegepast bij het lesgeven in informatica.</a:t>
            </a:r>
            <a:endParaRPr dirty="0"/>
          </a:p>
          <a:p>
            <a:pPr marL="457200" marR="0" lvl="0" indent="-304800" algn="l" rtl="0">
              <a:lnSpc>
                <a:spcPct val="100000"/>
              </a:lnSpc>
              <a:spcBef>
                <a:spcPts val="0"/>
              </a:spcBef>
              <a:spcAft>
                <a:spcPts val="0"/>
              </a:spcAft>
              <a:buSzPts val="1200"/>
              <a:buFont typeface="Calibri"/>
              <a:buAutoNum type="arabicPeriod"/>
            </a:pPr>
            <a:r>
              <a:rPr lang="nl" dirty="0"/>
              <a:t>Ondersteun wederzijds leren in heel Europa en faciliteer de invoering van op bewijs gebaseerde pedagogieën bij het onderwijzen en beoordelen van informatica.</a:t>
            </a:r>
            <a:endParaRPr dirty="0"/>
          </a:p>
          <a:p>
            <a:pPr marL="457200" marR="0" lvl="0" indent="-304800" algn="l" rtl="0">
              <a:lnSpc>
                <a:spcPct val="100000"/>
              </a:lnSpc>
              <a:spcBef>
                <a:spcPts val="0"/>
              </a:spcBef>
              <a:spcAft>
                <a:spcPts val="0"/>
              </a:spcAft>
              <a:buSzPts val="1200"/>
              <a:buFont typeface="Calibri"/>
              <a:buAutoNum type="arabicPeriod"/>
            </a:pPr>
            <a:r>
              <a:rPr lang="nl" dirty="0"/>
              <a:t>Betrek beleidsmakers in de hele EU bij discussies over informaticaonderwijs en -beoordeling om de werkwijze en digitale vaardigheden van leraren in Europa te verbeteren.</a:t>
            </a:r>
            <a:endParaRPr dirty="0"/>
          </a:p>
          <a:p>
            <a:pPr marL="228600" marR="0" lvl="0" indent="0" algn="l" rtl="0">
              <a:lnSpc>
                <a:spcPct val="100000"/>
              </a:lnSpc>
              <a:spcBef>
                <a:spcPts val="0"/>
              </a:spcBef>
              <a:spcAft>
                <a:spcPts val="0"/>
              </a:spcAft>
              <a:buClr>
                <a:srgbClr val="000000"/>
              </a:buClr>
              <a:buSzPts val="1400"/>
              <a:buFont typeface="Arial"/>
              <a:buNone/>
            </a:pPr>
            <a:endParaRPr dirty="0"/>
          </a:p>
        </p:txBody>
      </p:sp>
      <p:sp>
        <p:nvSpPr>
          <p:cNvPr id="151" name="Google Shape;151;g3482da58d6e_0_3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Master" Target="../slideMasters/slideMaster2.xml"/><Relationship Id="rId6" Type="http://schemas.openxmlformats.org/officeDocument/2006/relationships/image" Target="../media/image8.jp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rgbClr val="FFFFFF"/>
        </a:solidFill>
        <a:effectLst/>
      </p:bgPr>
    </p:bg>
    <p:spTree>
      <p:nvGrpSpPr>
        <p:cNvPr id="1" name="Shape 15"/>
        <p:cNvGrpSpPr/>
        <p:nvPr/>
      </p:nvGrpSpPr>
      <p:grpSpPr>
        <a:xfrm>
          <a:off x="0" y="0"/>
          <a:ext cx="0" cy="0"/>
          <a:chOff x="0" y="0"/>
          <a:chExt cx="0" cy="0"/>
        </a:xfrm>
      </p:grpSpPr>
      <p:pic>
        <p:nvPicPr>
          <p:cNvPr id="16" name="Google Shape;16;p11"/>
          <p:cNvPicPr preferRelativeResize="0"/>
          <p:nvPr/>
        </p:nvPicPr>
        <p:blipFill rotWithShape="1">
          <a:blip r:embed="rId2">
            <a:alphaModFix/>
          </a:blip>
          <a:srcRect/>
          <a:stretch/>
        </p:blipFill>
        <p:spPr>
          <a:xfrm>
            <a:off x="0" y="0"/>
            <a:ext cx="5135947" cy="6858000"/>
          </a:xfrm>
          <a:prstGeom prst="rect">
            <a:avLst/>
          </a:prstGeom>
          <a:noFill/>
          <a:ln>
            <a:noFill/>
          </a:ln>
        </p:spPr>
      </p:pic>
      <p:sp>
        <p:nvSpPr>
          <p:cNvPr id="17" name="Google Shape;17;p11"/>
          <p:cNvSpPr/>
          <p:nvPr/>
        </p:nvSpPr>
        <p:spPr>
          <a:xfrm>
            <a:off x="1" y="2184266"/>
            <a:ext cx="310895" cy="1331189"/>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8" name="Google Shape;18;p11"/>
          <p:cNvPicPr preferRelativeResize="0"/>
          <p:nvPr/>
        </p:nvPicPr>
        <p:blipFill rotWithShape="1">
          <a:blip r:embed="rId3">
            <a:alphaModFix/>
          </a:blip>
          <a:srcRect/>
          <a:stretch/>
        </p:blipFill>
        <p:spPr>
          <a:xfrm>
            <a:off x="759995" y="6036971"/>
            <a:ext cx="1954590" cy="754217"/>
          </a:xfrm>
          <a:prstGeom prst="rect">
            <a:avLst/>
          </a:prstGeom>
          <a:noFill/>
          <a:ln>
            <a:noFill/>
          </a:ln>
        </p:spPr>
      </p:pic>
      <p:sp>
        <p:nvSpPr>
          <p:cNvPr id="19" name="Google Shape;19;p11"/>
          <p:cNvSpPr txBox="1"/>
          <p:nvPr/>
        </p:nvSpPr>
        <p:spPr>
          <a:xfrm>
            <a:off x="2836615" y="6125538"/>
            <a:ext cx="8134996" cy="5770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50"/>
              <a:buFont typeface="Arial"/>
              <a:buNone/>
            </a:pPr>
            <a:r>
              <a:rPr lang="en-US" sz="105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20" name="Google Shape;20;p11"/>
          <p:cNvSpPr txBox="1">
            <a:spLocks noGrp="1"/>
          </p:cNvSpPr>
          <p:nvPr>
            <p:ph type="ctrTitle"/>
          </p:nvPr>
        </p:nvSpPr>
        <p:spPr>
          <a:xfrm>
            <a:off x="374726" y="2184268"/>
            <a:ext cx="6914821" cy="13340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000"/>
              <a:buFont typeface="Calibri"/>
              <a:buNone/>
              <a:defRPr sz="3200" b="1">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11"/>
          <p:cNvSpPr txBox="1">
            <a:spLocks noGrp="1"/>
          </p:cNvSpPr>
          <p:nvPr>
            <p:ph type="subTitle" idx="1"/>
          </p:nvPr>
        </p:nvSpPr>
        <p:spPr>
          <a:xfrm>
            <a:off x="401324" y="3651830"/>
            <a:ext cx="6893057" cy="129283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1000"/>
              </a:spcBef>
              <a:spcAft>
                <a:spcPts val="0"/>
              </a:spcAft>
              <a:buClr>
                <a:schemeClr val="dk1"/>
              </a:buClr>
              <a:buSzPts val="1600"/>
              <a:buNone/>
              <a:defRPr sz="2800" b="0" i="1">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2" name="Google Shape;22;p11"/>
          <p:cNvSpPr/>
          <p:nvPr/>
        </p:nvSpPr>
        <p:spPr>
          <a:xfrm rot="-5400000" flipH="1">
            <a:off x="-507419" y="4140073"/>
            <a:ext cx="1331189" cy="31634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3" name="Google Shape;23;p11"/>
          <p:cNvPicPr preferRelativeResize="0"/>
          <p:nvPr/>
        </p:nvPicPr>
        <p:blipFill rotWithShape="1">
          <a:blip r:embed="rId4">
            <a:alphaModFix/>
          </a:blip>
          <a:srcRect/>
          <a:stretch/>
        </p:blipFill>
        <p:spPr>
          <a:xfrm>
            <a:off x="310896" y="331763"/>
            <a:ext cx="4020874" cy="1101324"/>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4_Title Slide">
  <p:cSld name="4_Title Slide">
    <p:spTree>
      <p:nvGrpSpPr>
        <p:cNvPr id="1" name="Shape 24"/>
        <p:cNvGrpSpPr/>
        <p:nvPr/>
      </p:nvGrpSpPr>
      <p:grpSpPr>
        <a:xfrm>
          <a:off x="0" y="0"/>
          <a:ext cx="0" cy="0"/>
          <a:chOff x="0" y="0"/>
          <a:chExt cx="0" cy="0"/>
        </a:xfrm>
      </p:grpSpPr>
      <p:pic>
        <p:nvPicPr>
          <p:cNvPr id="25" name="Google Shape;25;p12"/>
          <p:cNvPicPr preferRelativeResize="0"/>
          <p:nvPr/>
        </p:nvPicPr>
        <p:blipFill rotWithShape="1">
          <a:blip r:embed="rId2">
            <a:alphaModFix/>
          </a:blip>
          <a:srcRect/>
          <a:stretch/>
        </p:blipFill>
        <p:spPr>
          <a:xfrm>
            <a:off x="6384471" y="2628899"/>
            <a:ext cx="5807528" cy="2855769"/>
          </a:xfrm>
          <a:prstGeom prst="rect">
            <a:avLst/>
          </a:prstGeom>
          <a:noFill/>
          <a:ln>
            <a:noFill/>
          </a:ln>
        </p:spPr>
      </p:pic>
      <p:pic>
        <p:nvPicPr>
          <p:cNvPr id="26" name="Google Shape;26;p12"/>
          <p:cNvPicPr preferRelativeResize="0"/>
          <p:nvPr/>
        </p:nvPicPr>
        <p:blipFill rotWithShape="1">
          <a:blip r:embed="rId3">
            <a:alphaModFix/>
          </a:blip>
          <a:srcRect/>
          <a:stretch/>
        </p:blipFill>
        <p:spPr>
          <a:xfrm>
            <a:off x="0" y="0"/>
            <a:ext cx="5135947" cy="6858000"/>
          </a:xfrm>
          <a:prstGeom prst="rect">
            <a:avLst/>
          </a:prstGeom>
          <a:noFill/>
          <a:ln>
            <a:noFill/>
          </a:ln>
        </p:spPr>
      </p:pic>
      <p:pic>
        <p:nvPicPr>
          <p:cNvPr id="27" name="Google Shape;27;p12"/>
          <p:cNvPicPr preferRelativeResize="0"/>
          <p:nvPr/>
        </p:nvPicPr>
        <p:blipFill rotWithShape="1">
          <a:blip r:embed="rId4">
            <a:alphaModFix/>
          </a:blip>
          <a:srcRect/>
          <a:stretch/>
        </p:blipFill>
        <p:spPr>
          <a:xfrm>
            <a:off x="310896" y="331763"/>
            <a:ext cx="4020874" cy="1101324"/>
          </a:xfrm>
          <a:prstGeom prst="rect">
            <a:avLst/>
          </a:prstGeom>
          <a:noFill/>
          <a:ln>
            <a:noFill/>
          </a:ln>
        </p:spPr>
      </p:pic>
      <p:sp>
        <p:nvSpPr>
          <p:cNvPr id="28" name="Google Shape;28;p12"/>
          <p:cNvSpPr/>
          <p:nvPr/>
        </p:nvSpPr>
        <p:spPr>
          <a:xfrm>
            <a:off x="1" y="2184266"/>
            <a:ext cx="310895" cy="1331189"/>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9" name="Google Shape;29;p12"/>
          <p:cNvPicPr preferRelativeResize="0"/>
          <p:nvPr/>
        </p:nvPicPr>
        <p:blipFill rotWithShape="1">
          <a:blip r:embed="rId5">
            <a:alphaModFix/>
          </a:blip>
          <a:srcRect/>
          <a:stretch/>
        </p:blipFill>
        <p:spPr>
          <a:xfrm>
            <a:off x="759995" y="6036971"/>
            <a:ext cx="1954590" cy="754217"/>
          </a:xfrm>
          <a:prstGeom prst="rect">
            <a:avLst/>
          </a:prstGeom>
          <a:noFill/>
          <a:ln>
            <a:noFill/>
          </a:ln>
        </p:spPr>
      </p:pic>
      <p:sp>
        <p:nvSpPr>
          <p:cNvPr id="30" name="Google Shape;30;p12"/>
          <p:cNvSpPr txBox="1"/>
          <p:nvPr/>
        </p:nvSpPr>
        <p:spPr>
          <a:xfrm>
            <a:off x="2836615" y="6137080"/>
            <a:ext cx="8134996" cy="55399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31" name="Google Shape;31;p12"/>
          <p:cNvSpPr txBox="1">
            <a:spLocks noGrp="1"/>
          </p:cNvSpPr>
          <p:nvPr>
            <p:ph type="ctrTitle"/>
          </p:nvPr>
        </p:nvSpPr>
        <p:spPr>
          <a:xfrm>
            <a:off x="374726" y="2184268"/>
            <a:ext cx="4899403" cy="13340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000"/>
              <a:buFont typeface="Calibri"/>
              <a:buNone/>
              <a:defRPr sz="32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12"/>
          <p:cNvSpPr txBox="1">
            <a:spLocks noGrp="1"/>
          </p:cNvSpPr>
          <p:nvPr>
            <p:ph type="subTitle" idx="1"/>
          </p:nvPr>
        </p:nvSpPr>
        <p:spPr>
          <a:xfrm>
            <a:off x="401324" y="3651830"/>
            <a:ext cx="4899403" cy="129283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1000"/>
              </a:spcBef>
              <a:spcAft>
                <a:spcPts val="0"/>
              </a:spcAft>
              <a:buClr>
                <a:schemeClr val="dk1"/>
              </a:buClr>
              <a:buSzPts val="1600"/>
              <a:buNone/>
              <a:defRPr sz="2800" b="0" i="1">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33" name="Google Shape;33;p12"/>
          <p:cNvSpPr/>
          <p:nvPr/>
        </p:nvSpPr>
        <p:spPr>
          <a:xfrm rot="-5400000" flipH="1">
            <a:off x="-507419" y="4140073"/>
            <a:ext cx="1331189" cy="31634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Text - 1col">
  <p:cSld name="Title Text - 1col">
    <p:spTree>
      <p:nvGrpSpPr>
        <p:cNvPr id="1" name="Shape 37"/>
        <p:cNvGrpSpPr/>
        <p:nvPr/>
      </p:nvGrpSpPr>
      <p:grpSpPr>
        <a:xfrm>
          <a:off x="0" y="0"/>
          <a:ext cx="0" cy="0"/>
          <a:chOff x="0" y="0"/>
          <a:chExt cx="0" cy="0"/>
        </a:xfrm>
      </p:grpSpPr>
      <p:sp>
        <p:nvSpPr>
          <p:cNvPr id="38" name="Google Shape;38;p14"/>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14"/>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lvl1pPr marL="457200" marR="0" lvl="0" indent="-368300" algn="l" rtl="0">
              <a:lnSpc>
                <a:spcPct val="90000"/>
              </a:lnSpc>
              <a:spcBef>
                <a:spcPts val="1000"/>
              </a:spcBef>
              <a:spcAft>
                <a:spcPts val="0"/>
              </a:spcAft>
              <a:buClr>
                <a:schemeClr val="accent4"/>
              </a:buClr>
              <a:buSzPts val="2200"/>
              <a:buFont typeface="Arial"/>
              <a:buChar char="•"/>
              <a:defRPr sz="2200" b="0" i="0" u="none" strike="noStrike" cap="none">
                <a:solidFill>
                  <a:schemeClr val="accent4"/>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2pPr>
            <a:lvl3pPr marL="1371600" marR="0" lvl="2" indent="-320039" algn="l" rtl="0">
              <a:lnSpc>
                <a:spcPct val="90000"/>
              </a:lnSpc>
              <a:spcBef>
                <a:spcPts val="500"/>
              </a:spcBef>
              <a:spcAft>
                <a:spcPts val="0"/>
              </a:spcAft>
              <a:buClr>
                <a:schemeClr val="dk1"/>
              </a:buClr>
              <a:buSzPts val="1440"/>
              <a:buFont typeface="Arial"/>
              <a:buChar char="•"/>
              <a:defRPr sz="1800" b="0" i="0" u="none" strike="noStrike" cap="none">
                <a:solidFill>
                  <a:schemeClr val="dk1"/>
                </a:solidFill>
                <a:latin typeface="Calibri"/>
                <a:ea typeface="Calibri"/>
                <a:cs typeface="Calibri"/>
                <a:sym typeface="Calibri"/>
              </a:defRPr>
            </a:lvl3pPr>
            <a:lvl4pPr marL="1828800" marR="0" lvl="3"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4pPr>
            <a:lvl5pPr marL="2286000" marR="0" lvl="4"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63"/>
        <p:cNvGrpSpPr/>
        <p:nvPr/>
      </p:nvGrpSpPr>
      <p:grpSpPr>
        <a:xfrm>
          <a:off x="0" y="0"/>
          <a:ext cx="0" cy="0"/>
          <a:chOff x="0" y="0"/>
          <a:chExt cx="0" cy="0"/>
        </a:xfrm>
      </p:grpSpPr>
      <p:sp>
        <p:nvSpPr>
          <p:cNvPr id="64" name="Google Shape;64;g3577421c70c_0_63"/>
          <p:cNvSpPr txBox="1">
            <a:spLocks noGrp="1"/>
          </p:cNvSpPr>
          <p:nvPr>
            <p:ph type="ctrTitle"/>
          </p:nvPr>
        </p:nvSpPr>
        <p:spPr>
          <a:xfrm>
            <a:off x="2179865" y="2937536"/>
            <a:ext cx="7832400" cy="16002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accent1"/>
              </a:buClr>
              <a:buSzPts val="2000"/>
              <a:buFont typeface="Calibri"/>
              <a:buNone/>
              <a:defRPr sz="2000" b="1">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65" name="Google Shape;65;g3577421c70c_0_63"/>
          <p:cNvPicPr preferRelativeResize="0"/>
          <p:nvPr/>
        </p:nvPicPr>
        <p:blipFill rotWithShape="1">
          <a:blip r:embed="rId2">
            <a:alphaModFix/>
          </a:blip>
          <a:srcRect/>
          <a:stretch/>
        </p:blipFill>
        <p:spPr>
          <a:xfrm>
            <a:off x="1025498" y="6033407"/>
            <a:ext cx="1830180" cy="706211"/>
          </a:xfrm>
          <a:prstGeom prst="rect">
            <a:avLst/>
          </a:prstGeom>
          <a:noFill/>
          <a:ln>
            <a:noFill/>
          </a:ln>
        </p:spPr>
      </p:pic>
      <p:sp>
        <p:nvSpPr>
          <p:cNvPr id="66" name="Google Shape;66;g3577421c70c_0_63"/>
          <p:cNvSpPr txBox="1"/>
          <p:nvPr/>
        </p:nvSpPr>
        <p:spPr>
          <a:xfrm>
            <a:off x="2972524" y="6109513"/>
            <a:ext cx="8062200" cy="554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67" name="Google Shape;67;g3577421c70c_0_63"/>
          <p:cNvSpPr/>
          <p:nvPr/>
        </p:nvSpPr>
        <p:spPr>
          <a:xfrm flipH="1">
            <a:off x="2172835" y="2913643"/>
            <a:ext cx="7839300" cy="45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68" name="Google Shape;68;g3577421c70c_0_63"/>
          <p:cNvPicPr preferRelativeResize="0"/>
          <p:nvPr/>
        </p:nvPicPr>
        <p:blipFill rotWithShape="1">
          <a:blip r:embed="rId3">
            <a:alphaModFix/>
          </a:blip>
          <a:srcRect/>
          <a:stretch/>
        </p:blipFill>
        <p:spPr>
          <a:xfrm>
            <a:off x="7421273" y="1441862"/>
            <a:ext cx="2208335" cy="1898073"/>
          </a:xfrm>
          <a:prstGeom prst="rect">
            <a:avLst/>
          </a:prstGeom>
          <a:noFill/>
          <a:ln>
            <a:noFill/>
          </a:ln>
        </p:spPr>
      </p:pic>
      <p:grpSp>
        <p:nvGrpSpPr>
          <p:cNvPr id="69" name="Google Shape;69;g3577421c70c_0_63"/>
          <p:cNvGrpSpPr/>
          <p:nvPr/>
        </p:nvGrpSpPr>
        <p:grpSpPr>
          <a:xfrm>
            <a:off x="2179811" y="4729766"/>
            <a:ext cx="7832078" cy="1110328"/>
            <a:chOff x="2179603" y="4888792"/>
            <a:chExt cx="7798544" cy="1110328"/>
          </a:xfrm>
        </p:grpSpPr>
        <p:pic>
          <p:nvPicPr>
            <p:cNvPr id="70" name="Google Shape;70;g3577421c70c_0_63"/>
            <p:cNvPicPr preferRelativeResize="0"/>
            <p:nvPr/>
          </p:nvPicPr>
          <p:blipFill rotWithShape="1">
            <a:blip r:embed="rId4">
              <a:alphaModFix/>
            </a:blip>
            <a:srcRect/>
            <a:stretch/>
          </p:blipFill>
          <p:spPr>
            <a:xfrm>
              <a:off x="2179603" y="4888792"/>
              <a:ext cx="1468783" cy="526545"/>
            </a:xfrm>
            <a:prstGeom prst="rect">
              <a:avLst/>
            </a:prstGeom>
            <a:noFill/>
            <a:ln>
              <a:noFill/>
            </a:ln>
          </p:spPr>
        </p:pic>
        <p:pic>
          <p:nvPicPr>
            <p:cNvPr id="71" name="Google Shape;71;g3577421c70c_0_63"/>
            <p:cNvPicPr preferRelativeResize="0"/>
            <p:nvPr/>
          </p:nvPicPr>
          <p:blipFill rotWithShape="1">
            <a:blip r:embed="rId5">
              <a:alphaModFix/>
            </a:blip>
            <a:srcRect l="9995" t="21987" r="6844" b="5543"/>
            <a:stretch/>
          </p:blipFill>
          <p:spPr>
            <a:xfrm>
              <a:off x="3796545" y="4949617"/>
              <a:ext cx="1406759" cy="526545"/>
            </a:xfrm>
            <a:prstGeom prst="rect">
              <a:avLst/>
            </a:prstGeom>
            <a:noFill/>
            <a:ln>
              <a:noFill/>
            </a:ln>
          </p:spPr>
        </p:pic>
        <p:pic>
          <p:nvPicPr>
            <p:cNvPr id="72" name="Google Shape;72;g3577421c70c_0_63"/>
            <p:cNvPicPr preferRelativeResize="0"/>
            <p:nvPr/>
          </p:nvPicPr>
          <p:blipFill rotWithShape="1">
            <a:blip r:embed="rId6">
              <a:alphaModFix/>
            </a:blip>
            <a:srcRect/>
            <a:stretch/>
          </p:blipFill>
          <p:spPr>
            <a:xfrm>
              <a:off x="5134273" y="4888792"/>
              <a:ext cx="1053679" cy="602102"/>
            </a:xfrm>
            <a:prstGeom prst="rect">
              <a:avLst/>
            </a:prstGeom>
            <a:noFill/>
            <a:ln>
              <a:noFill/>
            </a:ln>
          </p:spPr>
        </p:pic>
        <p:pic>
          <p:nvPicPr>
            <p:cNvPr id="73" name="Google Shape;73;g3577421c70c_0_63"/>
            <p:cNvPicPr preferRelativeResize="0"/>
            <p:nvPr/>
          </p:nvPicPr>
          <p:blipFill rotWithShape="1">
            <a:blip r:embed="rId7">
              <a:alphaModFix/>
            </a:blip>
            <a:srcRect/>
            <a:stretch/>
          </p:blipFill>
          <p:spPr>
            <a:xfrm>
              <a:off x="6187951" y="4960895"/>
              <a:ext cx="1500530" cy="545647"/>
            </a:xfrm>
            <a:prstGeom prst="rect">
              <a:avLst/>
            </a:prstGeom>
            <a:noFill/>
            <a:ln>
              <a:noFill/>
            </a:ln>
          </p:spPr>
        </p:pic>
        <p:pic>
          <p:nvPicPr>
            <p:cNvPr id="74" name="Google Shape;74;g3577421c70c_0_63"/>
            <p:cNvPicPr preferRelativeResize="0"/>
            <p:nvPr/>
          </p:nvPicPr>
          <p:blipFill rotWithShape="1">
            <a:blip r:embed="rId8">
              <a:alphaModFix/>
            </a:blip>
            <a:srcRect l="6518" t="2903" r="6457"/>
            <a:stretch/>
          </p:blipFill>
          <p:spPr>
            <a:xfrm>
              <a:off x="7781600" y="4945247"/>
              <a:ext cx="2196547" cy="545647"/>
            </a:xfrm>
            <a:prstGeom prst="rect">
              <a:avLst/>
            </a:prstGeom>
            <a:noFill/>
            <a:ln>
              <a:noFill/>
            </a:ln>
          </p:spPr>
        </p:pic>
        <p:pic>
          <p:nvPicPr>
            <p:cNvPr id="75" name="Google Shape;75;g3577421c70c_0_63"/>
            <p:cNvPicPr preferRelativeResize="0"/>
            <p:nvPr/>
          </p:nvPicPr>
          <p:blipFill rotWithShape="1">
            <a:blip r:embed="rId9">
              <a:alphaModFix/>
            </a:blip>
            <a:srcRect/>
            <a:stretch/>
          </p:blipFill>
          <p:spPr>
            <a:xfrm>
              <a:off x="2288672" y="5654827"/>
              <a:ext cx="1679028" cy="342900"/>
            </a:xfrm>
            <a:prstGeom prst="rect">
              <a:avLst/>
            </a:prstGeom>
            <a:noFill/>
            <a:ln>
              <a:noFill/>
            </a:ln>
          </p:spPr>
        </p:pic>
        <p:pic>
          <p:nvPicPr>
            <p:cNvPr id="76" name="Google Shape;76;g3577421c70c_0_63"/>
            <p:cNvPicPr preferRelativeResize="0"/>
            <p:nvPr/>
          </p:nvPicPr>
          <p:blipFill rotWithShape="1">
            <a:blip r:embed="rId10">
              <a:alphaModFix/>
            </a:blip>
            <a:srcRect/>
            <a:stretch/>
          </p:blipFill>
          <p:spPr>
            <a:xfrm>
              <a:off x="4247100" y="5578646"/>
              <a:ext cx="2083568" cy="414346"/>
            </a:xfrm>
            <a:prstGeom prst="rect">
              <a:avLst/>
            </a:prstGeom>
            <a:noFill/>
            <a:ln>
              <a:noFill/>
            </a:ln>
          </p:spPr>
        </p:pic>
        <p:pic>
          <p:nvPicPr>
            <p:cNvPr id="77" name="Google Shape;77;g3577421c70c_0_63"/>
            <p:cNvPicPr preferRelativeResize="0"/>
            <p:nvPr/>
          </p:nvPicPr>
          <p:blipFill rotWithShape="1">
            <a:blip r:embed="rId11">
              <a:alphaModFix/>
            </a:blip>
            <a:srcRect/>
            <a:stretch/>
          </p:blipFill>
          <p:spPr>
            <a:xfrm>
              <a:off x="6500192" y="5578645"/>
              <a:ext cx="1357332" cy="414344"/>
            </a:xfrm>
            <a:prstGeom prst="rect">
              <a:avLst/>
            </a:prstGeom>
            <a:noFill/>
            <a:ln>
              <a:noFill/>
            </a:ln>
          </p:spPr>
        </p:pic>
        <p:pic>
          <p:nvPicPr>
            <p:cNvPr id="78" name="Google Shape;78;g3577421c70c_0_63"/>
            <p:cNvPicPr preferRelativeResize="0"/>
            <p:nvPr/>
          </p:nvPicPr>
          <p:blipFill rotWithShape="1">
            <a:blip r:embed="rId12">
              <a:alphaModFix/>
            </a:blip>
            <a:srcRect/>
            <a:stretch/>
          </p:blipFill>
          <p:spPr>
            <a:xfrm>
              <a:off x="8024163" y="5561390"/>
              <a:ext cx="897748" cy="414345"/>
            </a:xfrm>
            <a:prstGeom prst="rect">
              <a:avLst/>
            </a:prstGeom>
            <a:noFill/>
            <a:ln>
              <a:noFill/>
            </a:ln>
          </p:spPr>
        </p:pic>
        <p:pic>
          <p:nvPicPr>
            <p:cNvPr id="79" name="Google Shape;79;g3577421c70c_0_63"/>
            <p:cNvPicPr preferRelativeResize="0"/>
            <p:nvPr/>
          </p:nvPicPr>
          <p:blipFill rotWithShape="1">
            <a:blip r:embed="rId13">
              <a:alphaModFix/>
            </a:blip>
            <a:srcRect/>
            <a:stretch/>
          </p:blipFill>
          <p:spPr>
            <a:xfrm>
              <a:off x="9179152" y="5522870"/>
              <a:ext cx="457200" cy="476250"/>
            </a:xfrm>
            <a:prstGeom prst="rect">
              <a:avLst/>
            </a:prstGeom>
            <a:noFill/>
            <a:ln>
              <a:noFill/>
            </a:ln>
          </p:spPr>
        </p:pic>
      </p:grpSp>
    </p:spTree>
    <p:extLst>
      <p:ext uri="{BB962C8B-B14F-4D97-AF65-F5344CB8AC3E}">
        <p14:creationId xmlns:p14="http://schemas.microsoft.com/office/powerpoint/2010/main" val="27266149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alpha val="48627"/>
          </a:srgbClr>
        </a:solidFill>
        <a:effectLst/>
      </p:bgPr>
    </p:bg>
    <p:spTree>
      <p:nvGrpSpPr>
        <p:cNvPr id="1" name="Shape 9"/>
        <p:cNvGrpSpPr/>
        <p:nvPr/>
      </p:nvGrpSpPr>
      <p:grpSpPr>
        <a:xfrm>
          <a:off x="0" y="0"/>
          <a:ext cx="0" cy="0"/>
          <a:chOff x="0" y="0"/>
          <a:chExt cx="0" cy="0"/>
        </a:xfrm>
      </p:grpSpPr>
      <p:sp>
        <p:nvSpPr>
          <p:cNvPr id="10" name="Google Shape;10;p10"/>
          <p:cNvSpPr txBox="1">
            <a:spLocks noGrp="1"/>
          </p:cNvSpPr>
          <p:nvPr>
            <p:ph type="title"/>
          </p:nvPr>
        </p:nvSpPr>
        <p:spPr>
          <a:xfrm>
            <a:off x="838200" y="365129"/>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0"/>
          <p:cNvSpPr txBox="1">
            <a:spLocks noGrp="1"/>
          </p:cNvSpPr>
          <p:nvPr>
            <p:ph type="dt" idx="10"/>
          </p:nvPr>
        </p:nvSpPr>
        <p:spPr>
          <a:xfrm>
            <a:off x="838200" y="6356354"/>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98989"/>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0"/>
          <p:cNvSpPr txBox="1">
            <a:spLocks noGrp="1"/>
          </p:cNvSpPr>
          <p:nvPr>
            <p:ph type="ftr" idx="11"/>
          </p:nvPr>
        </p:nvSpPr>
        <p:spPr>
          <a:xfrm>
            <a:off x="4038600" y="6356354"/>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98989"/>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0"/>
          <p:cNvSpPr txBox="1">
            <a:spLocks noGrp="1"/>
          </p:cNvSpPr>
          <p:nvPr>
            <p:ph type="sldNum" idx="12"/>
          </p:nvPr>
        </p:nvSpPr>
        <p:spPr>
          <a:xfrm>
            <a:off x="8610600" y="6356354"/>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‹nr.›</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2">
            <a:alpha val="0"/>
          </a:schemeClr>
        </a:solidFill>
        <a:effectLst/>
      </p:bgPr>
    </p:bg>
    <p:spTree>
      <p:nvGrpSpPr>
        <p:cNvPr id="1" name="Shape 34"/>
        <p:cNvGrpSpPr/>
        <p:nvPr/>
      </p:nvGrpSpPr>
      <p:grpSpPr>
        <a:xfrm>
          <a:off x="0" y="0"/>
          <a:ext cx="0" cy="0"/>
          <a:chOff x="0" y="0"/>
          <a:chExt cx="0" cy="0"/>
        </a:xfrm>
      </p:grpSpPr>
      <p:sp>
        <p:nvSpPr>
          <p:cNvPr id="35" name="Google Shape;35;p13"/>
          <p:cNvSpPr/>
          <p:nvPr/>
        </p:nvSpPr>
        <p:spPr>
          <a:xfrm>
            <a:off x="0" y="0"/>
            <a:ext cx="12192000" cy="797521"/>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a:ea typeface="Open Sans"/>
              <a:cs typeface="Open Sans"/>
              <a:sym typeface="Open Sans"/>
            </a:endParaRPr>
          </a:p>
        </p:txBody>
      </p:sp>
      <p:sp>
        <p:nvSpPr>
          <p:cNvPr id="36" name="Google Shape;36;p13"/>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lvl1pPr marR="0" lvl="0" algn="l" rtl="0">
              <a:lnSpc>
                <a:spcPct val="90000"/>
              </a:lnSpc>
              <a:spcBef>
                <a:spcPts val="0"/>
              </a:spcBef>
              <a:spcAft>
                <a:spcPts val="0"/>
              </a:spcAft>
              <a:buClr>
                <a:schemeClr val="lt2"/>
              </a:buClr>
              <a:buSzPts val="3800"/>
              <a:buFont typeface="Calibri"/>
              <a:buNone/>
              <a:defRPr sz="3800" b="0" i="0" u="none" strike="noStrike" cap="none">
                <a:solidFill>
                  <a:schemeClr val="lt2"/>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52" r:id="rId1"/>
    <p:sldLayoutId id="2147483653"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hyperlink" Target="https://dl.acm.org/doi/book/10.1145/3106077" TargetMode="External"/><Relationship Id="rId7" Type="http://schemas.openxmlformats.org/officeDocument/2006/relationships/hyperlink" Target="https://publications.jrc.ec.europa.eu/repository/handle/JRC128347" TargetMode="External"/><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hyperlink" Target="https://www.consilium.europa.eu/en/infographics/digital-decade/#:~:text=The%20EU's%20targets%20for%20a,infrastructures%2C%20businesses%20and%20public%20services." TargetMode="External"/><Relationship Id="rId5" Type="http://schemas.openxmlformats.org/officeDocument/2006/relationships/hyperlink" Target="https://ec.europa.eu/eurostat/statistics-explained/index.php?title=ICT_specialists_in_employment" TargetMode="External"/><Relationship Id="rId4" Type="http://schemas.openxmlformats.org/officeDocument/2006/relationships/hyperlink" Target="https://data.europa.eu/doi/10.2759/23401"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hyperlink" Target="https://tinker-project.eu/resources/framework-and-toolkit/" TargetMode="External"/><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hyperlink" Target="https://ec.europa.eu/eurostat/statistics-explained/index.php?title=ICT_specialists_in_employment" TargetMode="External"/><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hyperlink" Target="https://eige.europa.eu/gender-equality-index/2022" TargetMode="External"/><Relationship Id="rId4" Type="http://schemas.openxmlformats.org/officeDocument/2006/relationships/hyperlink" Target="https://data.europa.eu/doi/10.2759/23401"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38.png"/></Relationships>
</file>

<file path=ppt/slides/_rels/slide2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hyperlink" Target="https://www.youtube.com/@JanH119/videos" TargetMode="External"/><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openxmlformats.org/officeDocument/2006/relationships/image" Target="../media/image41.png"/></Relationships>
</file>

<file path=ppt/slides/_rels/slide31.xml.rels><?xml version="1.0" encoding="UTF-8" standalone="yes"?>
<Relationships xmlns="http://schemas.openxmlformats.org/package/2006/relationships"><Relationship Id="rId3" Type="http://schemas.openxmlformats.org/officeDocument/2006/relationships/hyperlink" Target="https://doi.org/10.1007/978-3-031-05061-9_34" TargetMode="External"/><Relationship Id="rId7" Type="http://schemas.openxmlformats.org/officeDocument/2006/relationships/hyperlink" Target="https://eige.europa.eu/gender-equality-index/2022" TargetMode="External"/><Relationship Id="rId2" Type="http://schemas.openxmlformats.org/officeDocument/2006/relationships/notesSlide" Target="../notesSlides/notesSlide31.xml"/><Relationship Id="rId1" Type="http://schemas.openxmlformats.org/officeDocument/2006/relationships/slideLayout" Target="../slideLayouts/slideLayout3.xml"/><Relationship Id="rId6" Type="http://schemas.openxmlformats.org/officeDocument/2006/relationships/hyperlink" Target="https://ec.europa.eu/eurostat/statistics-explained/index.php?title=ICT_specialists_in_employment" TargetMode="External"/><Relationship Id="rId5" Type="http://schemas.openxmlformats.org/officeDocument/2006/relationships/hyperlink" Target="https://data.europa.eu/doi/10.2759/23401" TargetMode="External"/><Relationship Id="rId4" Type="http://schemas.openxmlformats.org/officeDocument/2006/relationships/hyperlink" Target="https://doi.org/10.1007/BF02319856" TargetMode="External"/></Relationships>
</file>

<file path=ppt/slides/_rels/slide32.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hyperlink" Target="https://tinker-project.eu/elearning/" TargetMode="External"/><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5.png"/><Relationship Id="rId2" Type="http://schemas.openxmlformats.org/officeDocument/2006/relationships/notesSlide" Target="../notesSlides/notesSlide32.xml"/><Relationship Id="rId1" Type="http://schemas.openxmlformats.org/officeDocument/2006/relationships/slideLayout" Target="../slideLayouts/slideLayout4.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jpg"/><Relationship Id="rId15" Type="http://schemas.openxmlformats.org/officeDocument/2006/relationships/hyperlink" Target="https://creativecommons.org/licenses/by-nc-nd/4.0/" TargetMode="External"/><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 Id="rId14" Type="http://schemas.openxmlformats.org/officeDocument/2006/relationships/image" Target="../media/image42.png"/></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3"/>
          <p:cNvSpPr txBox="1">
            <a:spLocks noGrp="1"/>
          </p:cNvSpPr>
          <p:nvPr>
            <p:ph type="ctrTitle"/>
          </p:nvPr>
        </p:nvSpPr>
        <p:spPr>
          <a:xfrm>
            <a:off x="374726" y="2184268"/>
            <a:ext cx="6914821" cy="1334065"/>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69444"/>
              <a:buFont typeface="Calibri"/>
              <a:buNone/>
            </a:pPr>
            <a:r>
              <a:rPr lang="nl" dirty="0"/>
              <a:t>WP3: Lerarenopleiding voor authentiek en genderinclusief informatica onderwijs</a:t>
            </a:r>
            <a:endParaRPr dirty="0"/>
          </a:p>
        </p:txBody>
      </p:sp>
      <p:sp>
        <p:nvSpPr>
          <p:cNvPr id="85" name="Google Shape;85;p3"/>
          <p:cNvSpPr txBox="1">
            <a:spLocks noGrp="1"/>
          </p:cNvSpPr>
          <p:nvPr>
            <p:ph type="subTitle" idx="1"/>
          </p:nvPr>
        </p:nvSpPr>
        <p:spPr>
          <a:xfrm>
            <a:off x="401324" y="3651830"/>
            <a:ext cx="6893057" cy="1292830"/>
          </a:xfrm>
          <a:prstGeom prst="rect">
            <a:avLst/>
          </a:prstGeom>
          <a:noFill/>
          <a:ln>
            <a:noFill/>
          </a:ln>
        </p:spPr>
        <p:txBody>
          <a:bodyPr spcFirstLastPara="1" wrap="square" lIns="91425" tIns="45700" rIns="91425" bIns="45700" anchor="ctr" anchorCtr="0">
            <a:normAutofit/>
          </a:bodyPr>
          <a:lstStyle/>
          <a:p>
            <a:pPr marL="457200" lvl="0" indent="-406400" algn="l" rtl="0">
              <a:spcBef>
                <a:spcPts val="1000"/>
              </a:spcBef>
              <a:spcAft>
                <a:spcPts val="0"/>
              </a:spcAft>
              <a:buClr>
                <a:schemeClr val="dk1"/>
              </a:buClr>
              <a:buSzPts val="1600"/>
              <a:buNone/>
            </a:pPr>
            <a:r>
              <a:rPr lang="nl" dirty="0"/>
              <a:t>TINKER-trainingscursus voor basis- en voortgezet onderwijs</a:t>
            </a:r>
            <a:endParaRPr dirty="0"/>
          </a:p>
          <a:p>
            <a:pPr marL="457200" lvl="0" indent="-406400" algn="l" rtl="0">
              <a:spcBef>
                <a:spcPts val="1000"/>
              </a:spcBef>
              <a:spcAft>
                <a:spcPts val="0"/>
              </a:spcAft>
              <a:buClr>
                <a:schemeClr val="dk1"/>
              </a:buClr>
              <a:buSzPts val="1600"/>
              <a:buNone/>
            </a:pP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g3482da58d6e_0_45"/>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nl"/>
              <a:t>De noodzaak van de TINKER-aanpak - 1</a:t>
            </a:r>
            <a:endParaRPr/>
          </a:p>
        </p:txBody>
      </p:sp>
      <p:sp>
        <p:nvSpPr>
          <p:cNvPr id="161" name="Google Shape;161;g3482da58d6e_0_45"/>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457200" marR="0" lvl="0" indent="-368300" algn="l" rtl="0">
              <a:lnSpc>
                <a:spcPct val="90000"/>
              </a:lnSpc>
              <a:spcBef>
                <a:spcPts val="1000"/>
              </a:spcBef>
              <a:spcAft>
                <a:spcPts val="0"/>
              </a:spcAft>
              <a:buSzPts val="2200"/>
              <a:buChar char="●"/>
            </a:pPr>
            <a:r>
              <a:rPr lang="nl" b="1"/>
              <a:t>De noodzaak van een nieuwe aanpak:</a:t>
            </a:r>
            <a:endParaRPr b="1"/>
          </a:p>
          <a:p>
            <a:pPr marL="914400" marR="0" lvl="1" indent="-342900" algn="l" rtl="0">
              <a:lnSpc>
                <a:spcPct val="90000"/>
              </a:lnSpc>
              <a:spcBef>
                <a:spcPts val="0"/>
              </a:spcBef>
              <a:spcAft>
                <a:spcPts val="0"/>
              </a:spcAft>
              <a:buSzPts val="1800"/>
              <a:buChar char="○"/>
            </a:pPr>
            <a:r>
              <a:rPr lang="nl"/>
              <a:t>Het TINKER-raamwerk is ontwikkeld om cruciale problemen in het Europese informaticaonderwijs aan te pakken.</a:t>
            </a:r>
            <a:endParaRPr/>
          </a:p>
          <a:p>
            <a:pPr marL="0" marR="0" lvl="0" indent="0" algn="l" rtl="0">
              <a:lnSpc>
                <a:spcPct val="90000"/>
              </a:lnSpc>
              <a:spcBef>
                <a:spcPts val="1000"/>
              </a:spcBef>
              <a:spcAft>
                <a:spcPts val="0"/>
              </a:spcAft>
              <a:buNone/>
            </a:pPr>
            <a:endParaRPr/>
          </a:p>
          <a:p>
            <a:pPr marL="457200" marR="0" lvl="0" indent="-368300" algn="l" rtl="0">
              <a:lnSpc>
                <a:spcPct val="90000"/>
              </a:lnSpc>
              <a:spcBef>
                <a:spcPts val="1000"/>
              </a:spcBef>
              <a:spcAft>
                <a:spcPts val="0"/>
              </a:spcAft>
              <a:buSzPts val="2200"/>
              <a:buChar char="●"/>
            </a:pPr>
            <a:r>
              <a:rPr lang="nl" b="1"/>
              <a:t>Geïdentificeerde uitdagingen:</a:t>
            </a:r>
            <a:endParaRPr b="1"/>
          </a:p>
          <a:p>
            <a:pPr marL="914400" marR="0" lvl="1" indent="-342900" algn="l" rtl="0">
              <a:lnSpc>
                <a:spcPct val="90000"/>
              </a:lnSpc>
              <a:spcBef>
                <a:spcPts val="0"/>
              </a:spcBef>
              <a:spcAft>
                <a:spcPts val="0"/>
              </a:spcAft>
              <a:buSzPts val="1800"/>
              <a:buChar char="○"/>
            </a:pPr>
            <a:r>
              <a:rPr lang="n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Gefragmenteerde en inconsistente curricula ( </a:t>
            </a:r>
            <a:r>
              <a:rPr lang="nl" u="sng">
                <a:solidFill>
                  <a:schemeClr val="hlink"/>
                </a:solidFill>
                <a:hlinkClick r:id="rId3"/>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t>Comité voor Europees Computeronderwijs, 2017 </a:t>
            </a:r>
            <a:r>
              <a:rPr lang="n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a:t>
            </a:r>
            <a:endParaRPr>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
                </a:ext>
              </a:extLst>
            </a:endParaRPr>
          </a:p>
          <a:p>
            <a:pPr marL="914400" marR="0" lvl="1" indent="-342900" algn="l" rtl="0">
              <a:lnSpc>
                <a:spcPct val="90000"/>
              </a:lnSpc>
              <a:spcBef>
                <a:spcPts val="0"/>
              </a:spcBef>
              <a:spcAft>
                <a:spcPts val="0"/>
              </a:spcAft>
              <a:buSzPts val="1800"/>
              <a:buChar char="○"/>
            </a:pPr>
            <a:r>
              <a:rPr lang="n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
                  </a:ext>
                </a:extLst>
              </a:rPr>
              <a:t>Gebrek aan begrip bij studenten ( </a:t>
            </a:r>
            <a:r>
              <a:rPr lang="nl" u="sng">
                <a:solidFill>
                  <a:schemeClr val="hlink"/>
                </a:solidFill>
                <a:hlinkClick r:id="rId4"/>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
                  </a:ext>
                </a:extLst>
              </a:rPr>
              <a:t>Europese Commissie, 2019 </a:t>
            </a:r>
            <a:r>
              <a:rPr lang="n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
                  </a:ext>
                </a:extLst>
              </a:rPr>
              <a:t>)</a:t>
            </a:r>
            <a:endParaRPr>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
                </a:ext>
              </a:extLst>
            </a:endParaRPr>
          </a:p>
          <a:p>
            <a:pPr marL="914400" marR="0" lvl="1" indent="-342900" algn="l" rtl="0">
              <a:lnSpc>
                <a:spcPct val="90000"/>
              </a:lnSpc>
              <a:spcBef>
                <a:spcPts val="0"/>
              </a:spcBef>
              <a:spcAft>
                <a:spcPts val="0"/>
              </a:spcAft>
              <a:buSzPts val="1800"/>
              <a:buChar char="○"/>
            </a:pPr>
            <a:r>
              <a:rPr lang="n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
                  </a:ext>
                </a:extLst>
              </a:rPr>
              <a:t>Aanhoudende genderongelijkheid ( </a:t>
            </a:r>
            <a:r>
              <a:rPr lang="nl" u="sng">
                <a:solidFill>
                  <a:schemeClr val="hlink"/>
                </a:solidFill>
                <a:hlinkClick r:id="rId5"/>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9"/>
                  </a:ext>
                </a:extLst>
              </a:rPr>
              <a:t>Eurostat, 2025 </a:t>
            </a:r>
            <a:r>
              <a:rPr lang="n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
                  </a:ext>
                </a:extLst>
              </a:rPr>
              <a:t>)</a:t>
            </a:r>
            <a:endParaRPr>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
                </a:ext>
              </a:extLst>
            </a:endParaRPr>
          </a:p>
          <a:p>
            <a:pPr marL="914400" lvl="1" indent="-342900" algn="l" rtl="0">
              <a:spcBef>
                <a:spcPts val="0"/>
              </a:spcBef>
              <a:spcAft>
                <a:spcPts val="0"/>
              </a:spcAft>
              <a:buSzPts val="1800"/>
              <a:buChar char="○"/>
            </a:pPr>
            <a:r>
              <a:rPr lang="n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2"/>
                  </a:ext>
                </a:extLst>
              </a:rPr>
              <a:t>Digitale vaardighedenkloof en tekort aan ICT-specialisten ( </a:t>
            </a:r>
            <a:r>
              <a:rPr lang="nl" u="sng">
                <a:solidFill>
                  <a:schemeClr val="hlink"/>
                </a:solidFill>
                <a:hlinkClick r:id="rId6"/>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3"/>
                  </a:ext>
                </a:extLst>
              </a:rPr>
              <a:t>EU 2030-doelstellingen </a:t>
            </a:r>
            <a:r>
              <a:rPr lang="n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4"/>
                  </a:ext>
                </a:extLst>
              </a:rPr>
              <a:t>)</a:t>
            </a:r>
            <a:endParaRPr sz="2200">
              <a:solidFill>
                <a:schemeClr val="accent4"/>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5"/>
                </a:ext>
              </a:extLst>
            </a:endParaRPr>
          </a:p>
          <a:p>
            <a:pPr marL="914400" marR="0" lvl="1" indent="-342900" algn="l" rtl="0">
              <a:lnSpc>
                <a:spcPct val="90000"/>
              </a:lnSpc>
              <a:spcBef>
                <a:spcPts val="0"/>
              </a:spcBef>
              <a:spcAft>
                <a:spcPts val="0"/>
              </a:spcAft>
              <a:buSzPts val="1800"/>
              <a:buChar char="○"/>
            </a:pPr>
            <a:r>
              <a:rPr lang="n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
                  </a:ext>
                </a:extLst>
              </a:rPr>
              <a:t>Onvoldoende focus op probleemoplossing en productcreatie: ( </a:t>
            </a:r>
            <a:r>
              <a:rPr lang="nl" u="sng">
                <a:solidFill>
                  <a:schemeClr val="hlink"/>
                </a:solidFill>
                <a:hlinkClick r:id="rId7"/>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7"/>
                  </a:ext>
                </a:extLst>
              </a:rPr>
              <a:t>JRC-rapport </a:t>
            </a:r>
            <a:r>
              <a:rPr lang="n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8"/>
                  </a:ext>
                </a:extLst>
              </a:rPr>
              <a:t>)</a:t>
            </a:r>
            <a:endParaRPr/>
          </a:p>
          <a:p>
            <a:pPr marL="1371600" marR="0" lvl="2" indent="-320039" algn="l" rtl="0">
              <a:lnSpc>
                <a:spcPct val="90000"/>
              </a:lnSpc>
              <a:spcBef>
                <a:spcPts val="0"/>
              </a:spcBef>
              <a:spcAft>
                <a:spcPts val="0"/>
              </a:spcAft>
              <a:buSzPts val="1440"/>
              <a:buChar char="■"/>
            </a:pPr>
            <a:r>
              <a:rPr lang="nl"/>
              <a:t>Het laatste JRC-rapport benadrukt dat praktische vaardigheden prioriteit moeten krijgen in curricula.</a:t>
            </a:r>
            <a:endParaRPr/>
          </a:p>
          <a:p>
            <a:pPr marL="1371600" marR="0" lvl="2" indent="-320039" algn="l" rtl="0">
              <a:lnSpc>
                <a:spcPct val="90000"/>
              </a:lnSpc>
              <a:spcBef>
                <a:spcPts val="0"/>
              </a:spcBef>
              <a:spcAft>
                <a:spcPts val="0"/>
              </a:spcAft>
              <a:buSzPts val="1440"/>
              <a:buChar char="■"/>
            </a:pPr>
            <a:r>
              <a:rPr lang="nl"/>
              <a:t>Deze kloof belemmert de ontwikkeling van essentiële competenties voor de digitale economie.</a:t>
            </a:r>
            <a:endParaRPr/>
          </a:p>
          <a:p>
            <a:pPr marL="0" marR="0" lvl="0" indent="0" algn="l" rtl="0">
              <a:lnSpc>
                <a:spcPct val="90000"/>
              </a:lnSpc>
              <a:spcBef>
                <a:spcPts val="1000"/>
              </a:spcBef>
              <a:spcAft>
                <a:spcPts val="0"/>
              </a:spcAft>
              <a:buNone/>
            </a:pPr>
            <a:endParaRPr b="1"/>
          </a:p>
        </p:txBody>
      </p:sp>
      <p:pic>
        <p:nvPicPr>
          <p:cNvPr id="162" name="Google Shape;162;g3482da58d6e_0_45"/>
          <p:cNvPicPr preferRelativeResize="0"/>
          <p:nvPr/>
        </p:nvPicPr>
        <p:blipFill>
          <a:blip r:embed="rId8">
            <a:alphaModFix/>
          </a:blip>
          <a:stretch>
            <a:fillRect/>
          </a:stretch>
        </p:blipFill>
        <p:spPr>
          <a:xfrm>
            <a:off x="9778025" y="2977488"/>
            <a:ext cx="2076450" cy="3629025"/>
          </a:xfrm>
          <a:prstGeom prst="rect">
            <a:avLst/>
          </a:prstGeom>
          <a:noFill/>
          <a:ln>
            <a:noFill/>
          </a:ln>
        </p:spPr>
      </p:pic>
      <p:sp>
        <p:nvSpPr>
          <p:cNvPr id="163" name="Google Shape;163;g3482da58d6e_0_45"/>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nl" i="1">
                <a:latin typeface="Calibri"/>
                <a:ea typeface="Calibri"/>
                <a:cs typeface="Calibri"/>
                <a:sym typeface="Calibri"/>
              </a:rPr>
              <a:t>Beeldbron: website van het TINKER-project</a:t>
            </a:r>
            <a:endParaRPr i="1">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g3482da58d6e_0_52"/>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De noodzaak van de TINKER-aanpak - 2</a:t>
            </a:r>
            <a:endParaRPr/>
          </a:p>
        </p:txBody>
      </p:sp>
      <p:sp>
        <p:nvSpPr>
          <p:cNvPr id="170" name="Google Shape;170;g3482da58d6e_0_52"/>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r>
              <a:rPr lang="en-US" b="1" dirty="0" err="1"/>
              <a:t>Belangrijke</a:t>
            </a:r>
            <a:r>
              <a:rPr lang="en-US" b="1" dirty="0"/>
              <a:t> </a:t>
            </a:r>
            <a:r>
              <a:rPr lang="en-US" b="1" dirty="0" err="1"/>
              <a:t>hiaten</a:t>
            </a:r>
            <a:r>
              <a:rPr lang="en-US" b="1" dirty="0"/>
              <a:t> die in het bureau- </a:t>
            </a:r>
            <a:r>
              <a:rPr lang="en-US" b="1" dirty="0" err="1"/>
              <a:t>en</a:t>
            </a:r>
            <a:r>
              <a:rPr lang="en-US" b="1" dirty="0"/>
              <a:t> </a:t>
            </a:r>
            <a:r>
              <a:rPr lang="en-US" b="1" dirty="0" err="1"/>
              <a:t>veldonderzoek</a:t>
            </a:r>
            <a:r>
              <a:rPr lang="en-US" b="1" dirty="0"/>
              <a:t> in Cyprus, Griekenland, Nederland, </a:t>
            </a:r>
            <a:r>
              <a:rPr lang="en-US" b="1" dirty="0" err="1"/>
              <a:t>Ierland</a:t>
            </a:r>
            <a:r>
              <a:rPr lang="en-US" b="1" dirty="0"/>
              <a:t>, </a:t>
            </a:r>
            <a:r>
              <a:rPr lang="en-US" b="1" dirty="0" err="1"/>
              <a:t>Italië</a:t>
            </a:r>
            <a:r>
              <a:rPr lang="en-US" b="1" dirty="0"/>
              <a:t> </a:t>
            </a:r>
            <a:r>
              <a:rPr lang="en-US" b="1" dirty="0" err="1"/>
              <a:t>en</a:t>
            </a:r>
            <a:r>
              <a:rPr lang="en-US" b="1" dirty="0"/>
              <a:t> </a:t>
            </a:r>
            <a:r>
              <a:rPr lang="en-US" b="1" dirty="0" err="1"/>
              <a:t>Kroatië</a:t>
            </a:r>
            <a:r>
              <a:rPr lang="en-US" b="1" dirty="0"/>
              <a:t> </a:t>
            </a:r>
            <a:r>
              <a:rPr lang="en-US" b="1" dirty="0" err="1"/>
              <a:t>zijn</a:t>
            </a:r>
            <a:r>
              <a:rPr lang="en-US" b="1" dirty="0"/>
              <a:t> </a:t>
            </a:r>
            <a:r>
              <a:rPr lang="en-US" b="1" dirty="0" err="1"/>
              <a:t>geïdentificeerd</a:t>
            </a:r>
            <a:r>
              <a:rPr lang="en-US" b="1" dirty="0"/>
              <a:t>, </a:t>
            </a:r>
            <a:r>
              <a:rPr lang="en-US" b="1" dirty="0" err="1"/>
              <a:t>zijn</a:t>
            </a:r>
            <a:r>
              <a:rPr lang="en-US" b="1" dirty="0"/>
              <a:t> </a:t>
            </a:r>
            <a:r>
              <a:rPr lang="en-US" b="1" dirty="0" err="1"/>
              <a:t>onder</a:t>
            </a:r>
            <a:r>
              <a:rPr lang="en-US" b="1" dirty="0"/>
              <a:t> </a:t>
            </a:r>
            <a:r>
              <a:rPr lang="en-US" b="1" dirty="0" err="1"/>
              <a:t>meer</a:t>
            </a:r>
            <a:r>
              <a:rPr lang="en-US" dirty="0"/>
              <a:t>:</a:t>
            </a:r>
            <a:endParaRPr dirty="0"/>
          </a:p>
          <a:p>
            <a:pPr marL="457200" marR="0" lvl="0" indent="-368300" algn="l" rtl="0">
              <a:lnSpc>
                <a:spcPct val="90000"/>
              </a:lnSpc>
              <a:spcBef>
                <a:spcPts val="1000"/>
              </a:spcBef>
              <a:spcAft>
                <a:spcPts val="0"/>
              </a:spcAft>
              <a:buSzPts val="2200"/>
              <a:buChar char="●"/>
            </a:pPr>
            <a:r>
              <a:rPr lang="en-US" b="1" dirty="0" err="1"/>
              <a:t>Inconsistente</a:t>
            </a:r>
            <a:r>
              <a:rPr lang="en-US" b="1" dirty="0"/>
              <a:t> </a:t>
            </a:r>
            <a:r>
              <a:rPr lang="en-US" b="1" dirty="0" err="1"/>
              <a:t>implementatie</a:t>
            </a:r>
            <a:r>
              <a:rPr lang="en-US" b="1" dirty="0"/>
              <a:t> van </a:t>
            </a:r>
            <a:r>
              <a:rPr lang="en-US" b="1" dirty="0" err="1"/>
              <a:t>authentiek</a:t>
            </a:r>
            <a:r>
              <a:rPr lang="en-US" b="1" dirty="0"/>
              <a:t> </a:t>
            </a:r>
            <a:r>
              <a:rPr lang="en-US" b="1" dirty="0" err="1"/>
              <a:t>leren</a:t>
            </a:r>
            <a:r>
              <a:rPr lang="en-US" dirty="0"/>
              <a:t>: </a:t>
            </a:r>
            <a:r>
              <a:rPr lang="en-US" dirty="0" err="1"/>
              <a:t>Moeilijkheden</a:t>
            </a:r>
            <a:r>
              <a:rPr lang="en-US" dirty="0"/>
              <a:t> </a:t>
            </a:r>
            <a:r>
              <a:rPr lang="en-US" dirty="0" err="1"/>
              <a:t>bij</a:t>
            </a:r>
            <a:r>
              <a:rPr lang="en-US" dirty="0"/>
              <a:t> het </a:t>
            </a:r>
            <a:r>
              <a:rPr lang="en-US" dirty="0" err="1"/>
              <a:t>verbinden</a:t>
            </a:r>
            <a:r>
              <a:rPr lang="en-US" dirty="0"/>
              <a:t> van </a:t>
            </a:r>
            <a:r>
              <a:rPr lang="en-US" dirty="0" err="1"/>
              <a:t>theoretische</a:t>
            </a:r>
            <a:r>
              <a:rPr lang="en-US" dirty="0"/>
              <a:t> </a:t>
            </a:r>
            <a:r>
              <a:rPr lang="en-US" dirty="0" err="1"/>
              <a:t>concepten</a:t>
            </a:r>
            <a:r>
              <a:rPr lang="en-US" dirty="0"/>
              <a:t> met </a:t>
            </a:r>
            <a:r>
              <a:rPr lang="en-US" dirty="0" err="1"/>
              <a:t>toepassingen</a:t>
            </a:r>
            <a:r>
              <a:rPr lang="en-US" dirty="0"/>
              <a:t> in de </a:t>
            </a:r>
            <a:r>
              <a:rPr lang="en-US" dirty="0" err="1"/>
              <a:t>echte</a:t>
            </a:r>
            <a:r>
              <a:rPr lang="en-US" dirty="0"/>
              <a:t> </a:t>
            </a:r>
            <a:r>
              <a:rPr lang="en-US" dirty="0" err="1"/>
              <a:t>wereld</a:t>
            </a:r>
            <a:endParaRPr dirty="0"/>
          </a:p>
          <a:p>
            <a:pPr marL="457200" marR="0" lvl="0" indent="-368300" algn="l" rtl="0">
              <a:lnSpc>
                <a:spcPct val="90000"/>
              </a:lnSpc>
              <a:spcBef>
                <a:spcPts val="0"/>
              </a:spcBef>
              <a:spcAft>
                <a:spcPts val="0"/>
              </a:spcAft>
              <a:buSzPts val="2200"/>
              <a:buChar char="●"/>
            </a:pPr>
            <a:r>
              <a:rPr lang="en-US" b="1" dirty="0" err="1"/>
              <a:t>Gebrek</a:t>
            </a:r>
            <a:r>
              <a:rPr lang="en-US" b="1" dirty="0"/>
              <a:t> </a:t>
            </a:r>
            <a:r>
              <a:rPr lang="en-US" b="1" dirty="0" err="1"/>
              <a:t>aan</a:t>
            </a:r>
            <a:r>
              <a:rPr lang="en-US" b="1" dirty="0"/>
              <a:t> </a:t>
            </a:r>
            <a:r>
              <a:rPr lang="en-US" b="1" dirty="0" err="1"/>
              <a:t>genderinclusie</a:t>
            </a:r>
            <a:r>
              <a:rPr lang="en-US" dirty="0"/>
              <a:t>: </a:t>
            </a:r>
            <a:r>
              <a:rPr lang="en-US" dirty="0" err="1"/>
              <a:t>Onvoldoende</a:t>
            </a:r>
            <a:r>
              <a:rPr lang="en-US" dirty="0"/>
              <a:t> </a:t>
            </a:r>
            <a:r>
              <a:rPr lang="en-US" dirty="0" err="1"/>
              <a:t>strategieën</a:t>
            </a:r>
            <a:r>
              <a:rPr lang="en-US" dirty="0"/>
              <a:t> om </a:t>
            </a:r>
            <a:r>
              <a:rPr lang="en-US" dirty="0" err="1"/>
              <a:t>genderongelijkheid</a:t>
            </a:r>
            <a:r>
              <a:rPr lang="en-US" dirty="0"/>
              <a:t> </a:t>
            </a:r>
            <a:r>
              <a:rPr lang="en-US" dirty="0" err="1"/>
              <a:t>en</a:t>
            </a:r>
            <a:r>
              <a:rPr lang="en-US" dirty="0"/>
              <a:t> </a:t>
            </a:r>
            <a:r>
              <a:rPr lang="en-US" dirty="0" err="1"/>
              <a:t>stereotypen</a:t>
            </a:r>
            <a:r>
              <a:rPr lang="en-US" dirty="0"/>
              <a:t> in de informatica </a:t>
            </a:r>
            <a:r>
              <a:rPr lang="en-US" dirty="0" err="1"/>
              <a:t>aan</a:t>
            </a:r>
            <a:r>
              <a:rPr lang="en-US" dirty="0"/>
              <a:t> </a:t>
            </a:r>
            <a:r>
              <a:rPr lang="en-US" dirty="0" err="1"/>
              <a:t>te</a:t>
            </a:r>
            <a:r>
              <a:rPr lang="en-US" dirty="0"/>
              <a:t> </a:t>
            </a:r>
            <a:r>
              <a:rPr lang="en-US" dirty="0" err="1"/>
              <a:t>pakken</a:t>
            </a:r>
            <a:endParaRPr dirty="0"/>
          </a:p>
          <a:p>
            <a:pPr marL="457200" marR="0" lvl="0" indent="-368300" algn="l" rtl="0">
              <a:lnSpc>
                <a:spcPct val="90000"/>
              </a:lnSpc>
              <a:spcBef>
                <a:spcPts val="0"/>
              </a:spcBef>
              <a:spcAft>
                <a:spcPts val="0"/>
              </a:spcAft>
              <a:buSzPts val="2200"/>
              <a:buChar char="●"/>
            </a:pPr>
            <a:r>
              <a:rPr lang="en-US" b="1" dirty="0" err="1"/>
              <a:t>Gevarieerde</a:t>
            </a:r>
            <a:r>
              <a:rPr lang="en-US" b="1" dirty="0"/>
              <a:t> </a:t>
            </a:r>
            <a:r>
              <a:rPr lang="en-US" b="1" dirty="0" err="1"/>
              <a:t>curriculumstructuur</a:t>
            </a:r>
            <a:r>
              <a:rPr lang="en-US" dirty="0"/>
              <a:t>: </a:t>
            </a:r>
            <a:r>
              <a:rPr lang="en-US" dirty="0" err="1"/>
              <a:t>Inconsistenties</a:t>
            </a:r>
            <a:r>
              <a:rPr lang="en-US" dirty="0"/>
              <a:t> in de </a:t>
            </a:r>
            <a:r>
              <a:rPr lang="en-US" dirty="0" err="1"/>
              <a:t>manier</a:t>
            </a:r>
            <a:r>
              <a:rPr lang="en-US" dirty="0"/>
              <a:t> </a:t>
            </a:r>
            <a:r>
              <a:rPr lang="en-US" dirty="0" err="1"/>
              <a:t>waarop</a:t>
            </a:r>
            <a:r>
              <a:rPr lang="en-US" dirty="0"/>
              <a:t> informatica in </a:t>
            </a:r>
            <a:r>
              <a:rPr lang="en-US" dirty="0" err="1"/>
              <a:t>nationale</a:t>
            </a:r>
            <a:r>
              <a:rPr lang="en-US" dirty="0"/>
              <a:t> curricula </a:t>
            </a:r>
            <a:r>
              <a:rPr lang="en-US" dirty="0" err="1"/>
              <a:t>wordt</a:t>
            </a:r>
            <a:r>
              <a:rPr lang="en-US" dirty="0"/>
              <a:t> </a:t>
            </a:r>
            <a:r>
              <a:rPr lang="en-US" dirty="0" err="1"/>
              <a:t>geïntegreerd</a:t>
            </a:r>
            <a:endParaRPr dirty="0"/>
          </a:p>
          <a:p>
            <a:pPr marL="457200" marR="0" lvl="0" indent="-368300" algn="l" rtl="0">
              <a:lnSpc>
                <a:spcPct val="90000"/>
              </a:lnSpc>
              <a:spcBef>
                <a:spcPts val="0"/>
              </a:spcBef>
              <a:spcAft>
                <a:spcPts val="0"/>
              </a:spcAft>
              <a:buSzPts val="2200"/>
              <a:buChar char="●"/>
            </a:pPr>
            <a:r>
              <a:rPr lang="en-US" b="1" dirty="0" err="1"/>
              <a:t>Voorbereiding</a:t>
            </a:r>
            <a:r>
              <a:rPr lang="en-US" b="1" dirty="0"/>
              <a:t> van </a:t>
            </a:r>
            <a:r>
              <a:rPr lang="en-US" b="1" dirty="0" err="1"/>
              <a:t>leraren</a:t>
            </a:r>
            <a:r>
              <a:rPr lang="en-US" dirty="0"/>
              <a:t>: Lacunes in de </a:t>
            </a:r>
            <a:r>
              <a:rPr lang="en-US" dirty="0" err="1"/>
              <a:t>lerarenopleiding</a:t>
            </a:r>
            <a:r>
              <a:rPr lang="en-US" dirty="0"/>
              <a:t> </a:t>
            </a:r>
            <a:r>
              <a:rPr lang="en-US" dirty="0" err="1"/>
              <a:t>en</a:t>
            </a:r>
            <a:r>
              <a:rPr lang="en-US" dirty="0"/>
              <a:t> </a:t>
            </a:r>
            <a:r>
              <a:rPr lang="en-US" dirty="0" err="1"/>
              <a:t>professionele</a:t>
            </a:r>
            <a:r>
              <a:rPr lang="en-US" dirty="0"/>
              <a:t> </a:t>
            </a:r>
            <a:r>
              <a:rPr lang="en-US" dirty="0" err="1"/>
              <a:t>ontwikkeling</a:t>
            </a:r>
            <a:r>
              <a:rPr lang="en-US" dirty="0"/>
              <a:t> </a:t>
            </a:r>
            <a:r>
              <a:rPr lang="en-US" dirty="0" err="1"/>
              <a:t>gerelateerd</a:t>
            </a:r>
            <a:r>
              <a:rPr lang="en-US" dirty="0"/>
              <a:t> </a:t>
            </a:r>
            <a:r>
              <a:rPr lang="en-US" dirty="0" err="1"/>
              <a:t>aan</a:t>
            </a:r>
            <a:r>
              <a:rPr lang="en-US" dirty="0"/>
              <a:t> </a:t>
            </a:r>
            <a:r>
              <a:rPr lang="en-US" dirty="0" err="1"/>
              <a:t>moderne</a:t>
            </a:r>
            <a:r>
              <a:rPr lang="en-US" dirty="0"/>
              <a:t> informatica-</a:t>
            </a:r>
            <a:r>
              <a:rPr lang="en-US" dirty="0" err="1"/>
              <a:t>pedagogieën</a:t>
            </a:r>
            <a:endParaRPr dirty="0"/>
          </a:p>
        </p:txBody>
      </p:sp>
      <p:pic>
        <p:nvPicPr>
          <p:cNvPr id="171" name="Google Shape;171;g3482da58d6e_0_52"/>
          <p:cNvPicPr preferRelativeResize="0"/>
          <p:nvPr/>
        </p:nvPicPr>
        <p:blipFill>
          <a:blip r:embed="rId3">
            <a:alphaModFix/>
          </a:blip>
          <a:stretch>
            <a:fillRect/>
          </a:stretch>
        </p:blipFill>
        <p:spPr>
          <a:xfrm>
            <a:off x="10347250" y="3972322"/>
            <a:ext cx="1507225" cy="2634200"/>
          </a:xfrm>
          <a:prstGeom prst="rect">
            <a:avLst/>
          </a:prstGeom>
          <a:noFill/>
          <a:ln>
            <a:noFill/>
          </a:ln>
        </p:spPr>
      </p:pic>
      <p:sp>
        <p:nvSpPr>
          <p:cNvPr id="172" name="Google Shape;172;g3482da58d6e_0_52"/>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i="1">
                <a:latin typeface="Calibri"/>
                <a:ea typeface="Calibri"/>
                <a:cs typeface="Calibri"/>
                <a:sym typeface="Calibri"/>
              </a:rPr>
              <a:t>Beeldbron: website van het TINKER-project</a:t>
            </a:r>
            <a:endParaRPr i="1">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g348349fd051_0_1"/>
          <p:cNvSpPr txBox="1"/>
          <p:nvPr/>
        </p:nvSpPr>
        <p:spPr>
          <a:xfrm>
            <a:off x="2456275" y="6457850"/>
            <a:ext cx="8058000" cy="692700"/>
          </a:xfrm>
          <a:prstGeom prst="rect">
            <a:avLst/>
          </a:prstGeom>
          <a:noFill/>
          <a:ln>
            <a:noFill/>
          </a:ln>
        </p:spPr>
        <p:txBody>
          <a:bodyPr spcFirstLastPara="1" wrap="square" lIns="91425" tIns="91425" rIns="91425" bIns="91425" anchor="t" anchorCtr="0">
            <a:spAutoFit/>
          </a:bodyPr>
          <a:lstStyle/>
          <a:p>
            <a:pPr marL="0" lvl="0" indent="0" algn="l" rtl="0">
              <a:lnSpc>
                <a:spcPct val="120000"/>
              </a:lnSpc>
              <a:spcBef>
                <a:spcPts val="0"/>
              </a:spcBef>
              <a:spcAft>
                <a:spcPts val="0"/>
              </a:spcAft>
              <a:buNone/>
            </a:pPr>
            <a:r>
              <a:rPr lang="en-US" sz="1500">
                <a:highlight>
                  <a:srgbClr val="FFFFFF"/>
                </a:highlight>
                <a:latin typeface="Calibri"/>
                <a:ea typeface="Calibri"/>
                <a:cs typeface="Calibri"/>
                <a:sym typeface="Calibri"/>
              </a:rPr>
              <a:t>TINKER-framework en toolkit:</a:t>
            </a:r>
            <a:r>
              <a:rPr lang="en-US" sz="1500" u="sng">
                <a:solidFill>
                  <a:schemeClr val="hlink"/>
                </a:solidFill>
                <a:highlight>
                  <a:srgbClr val="FFFFFF"/>
                </a:highlight>
                <a:latin typeface="Calibri"/>
                <a:ea typeface="Calibri"/>
                <a:cs typeface="Calibri"/>
                <a:sym typeface="Calibri"/>
                <a:hlinkClick r:id="rId3"/>
              </a:rPr>
              <a:t>https://tinker-project.eu/resources/framework-and-toolkit/</a:t>
            </a:r>
            <a:r>
              <a:rPr lang="en-US" sz="1500">
                <a:highlight>
                  <a:srgbClr val="FFFFFF"/>
                </a:highlight>
                <a:latin typeface="Calibri"/>
                <a:ea typeface="Calibri"/>
                <a:cs typeface="Calibri"/>
                <a:sym typeface="Calibri"/>
              </a:rPr>
              <a:t> </a:t>
            </a:r>
            <a:endParaRPr sz="1500">
              <a:highlight>
                <a:srgbClr val="FFFFFF"/>
              </a:highlight>
              <a:latin typeface="Calibri"/>
              <a:ea typeface="Calibri"/>
              <a:cs typeface="Calibri"/>
              <a:sym typeface="Calibri"/>
            </a:endParaRPr>
          </a:p>
          <a:p>
            <a:pPr marL="0" lvl="0" indent="0" algn="l" rtl="0">
              <a:lnSpc>
                <a:spcPct val="115000"/>
              </a:lnSpc>
              <a:spcBef>
                <a:spcPts val="0"/>
              </a:spcBef>
              <a:spcAft>
                <a:spcPts val="0"/>
              </a:spcAft>
              <a:buNone/>
            </a:pPr>
            <a:endParaRPr sz="1500">
              <a:highlight>
                <a:srgbClr val="FFFFFF"/>
              </a:highlight>
              <a:latin typeface="Calibri"/>
              <a:ea typeface="Calibri"/>
              <a:cs typeface="Calibri"/>
              <a:sym typeface="Calibri"/>
            </a:endParaRPr>
          </a:p>
        </p:txBody>
      </p:sp>
      <p:sp>
        <p:nvSpPr>
          <p:cNvPr id="179" name="Google Shape;179;g348349fd051_0_1"/>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Het TINKER-raamwerk</a:t>
            </a:r>
            <a:endParaRPr/>
          </a:p>
        </p:txBody>
      </p:sp>
      <p:pic>
        <p:nvPicPr>
          <p:cNvPr id="180" name="Google Shape;180;g348349fd051_0_1"/>
          <p:cNvPicPr preferRelativeResize="0"/>
          <p:nvPr/>
        </p:nvPicPr>
        <p:blipFill>
          <a:blip r:embed="rId4">
            <a:alphaModFix/>
          </a:blip>
          <a:stretch>
            <a:fillRect/>
          </a:stretch>
        </p:blipFill>
        <p:spPr>
          <a:xfrm>
            <a:off x="2041200" y="835692"/>
            <a:ext cx="8058062" cy="5755758"/>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g348349fd051_0_11"/>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spcBef>
                <a:spcPts val="0"/>
              </a:spcBef>
              <a:spcAft>
                <a:spcPts val="0"/>
              </a:spcAft>
              <a:buClr>
                <a:schemeClr val="lt2"/>
              </a:buClr>
              <a:buSzPts val="3800"/>
              <a:buFont typeface="Calibri"/>
              <a:buNone/>
            </a:pPr>
            <a:r>
              <a:rPr lang="en-US"/>
              <a:t>Het TINKER-raamwerk - informaticagebieden en -competenties</a:t>
            </a:r>
            <a:endParaRPr/>
          </a:p>
        </p:txBody>
      </p:sp>
      <p:sp>
        <p:nvSpPr>
          <p:cNvPr id="187" name="Google Shape;187;g348349fd051_0_11"/>
          <p:cNvSpPr/>
          <p:nvPr/>
        </p:nvSpPr>
        <p:spPr>
          <a:xfrm>
            <a:off x="285975" y="9036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700">
                <a:latin typeface="Calibri"/>
                <a:ea typeface="Calibri"/>
                <a:cs typeface="Calibri"/>
                <a:sym typeface="Calibri"/>
              </a:rPr>
              <a:t>Gegevens en informatie</a:t>
            </a:r>
            <a:endParaRPr sz="1700">
              <a:latin typeface="Calibri"/>
              <a:ea typeface="Calibri"/>
              <a:cs typeface="Calibri"/>
              <a:sym typeface="Calibri"/>
            </a:endParaRPr>
          </a:p>
        </p:txBody>
      </p:sp>
      <p:sp>
        <p:nvSpPr>
          <p:cNvPr id="188" name="Google Shape;188;g348349fd051_0_11"/>
          <p:cNvSpPr/>
          <p:nvPr/>
        </p:nvSpPr>
        <p:spPr>
          <a:xfrm>
            <a:off x="438375" y="14370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700">
                <a:latin typeface="Calibri"/>
                <a:ea typeface="Calibri"/>
                <a:cs typeface="Calibri"/>
                <a:sym typeface="Calibri"/>
              </a:rPr>
              <a:t>Algoritmen</a:t>
            </a:r>
            <a:endParaRPr sz="1700">
              <a:latin typeface="Calibri"/>
              <a:ea typeface="Calibri"/>
              <a:cs typeface="Calibri"/>
              <a:sym typeface="Calibri"/>
            </a:endParaRPr>
          </a:p>
        </p:txBody>
      </p:sp>
      <p:sp>
        <p:nvSpPr>
          <p:cNvPr id="189" name="Google Shape;189;g348349fd051_0_11"/>
          <p:cNvSpPr/>
          <p:nvPr/>
        </p:nvSpPr>
        <p:spPr>
          <a:xfrm>
            <a:off x="590775" y="19704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700">
                <a:latin typeface="Calibri"/>
                <a:ea typeface="Calibri"/>
                <a:cs typeface="Calibri"/>
                <a:sym typeface="Calibri"/>
              </a:rPr>
              <a:t>Programmeren	</a:t>
            </a:r>
            <a:endParaRPr sz="1700">
              <a:latin typeface="Calibri"/>
              <a:ea typeface="Calibri"/>
              <a:cs typeface="Calibri"/>
              <a:sym typeface="Calibri"/>
            </a:endParaRPr>
          </a:p>
        </p:txBody>
      </p:sp>
      <p:sp>
        <p:nvSpPr>
          <p:cNvPr id="190" name="Google Shape;190;g348349fd051_0_11"/>
          <p:cNvSpPr/>
          <p:nvPr/>
        </p:nvSpPr>
        <p:spPr>
          <a:xfrm>
            <a:off x="743175" y="25038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700">
                <a:latin typeface="Calibri"/>
                <a:ea typeface="Calibri"/>
                <a:cs typeface="Calibri"/>
                <a:sym typeface="Calibri"/>
              </a:rPr>
              <a:t>Computersystemen</a:t>
            </a:r>
            <a:endParaRPr sz="1700">
              <a:latin typeface="Calibri"/>
              <a:ea typeface="Calibri"/>
              <a:cs typeface="Calibri"/>
              <a:sym typeface="Calibri"/>
            </a:endParaRPr>
          </a:p>
        </p:txBody>
      </p:sp>
      <p:sp>
        <p:nvSpPr>
          <p:cNvPr id="191" name="Google Shape;191;g348349fd051_0_11"/>
          <p:cNvSpPr/>
          <p:nvPr/>
        </p:nvSpPr>
        <p:spPr>
          <a:xfrm>
            <a:off x="895575" y="30372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700">
                <a:latin typeface="Calibri"/>
                <a:ea typeface="Calibri"/>
                <a:cs typeface="Calibri"/>
                <a:sym typeface="Calibri"/>
              </a:rPr>
              <a:t>Netwerken en communicatie</a:t>
            </a:r>
            <a:endParaRPr sz="1700">
              <a:latin typeface="Calibri"/>
              <a:ea typeface="Calibri"/>
              <a:cs typeface="Calibri"/>
              <a:sym typeface="Calibri"/>
            </a:endParaRPr>
          </a:p>
        </p:txBody>
      </p:sp>
      <p:sp>
        <p:nvSpPr>
          <p:cNvPr id="192" name="Google Shape;192;g348349fd051_0_11"/>
          <p:cNvSpPr/>
          <p:nvPr/>
        </p:nvSpPr>
        <p:spPr>
          <a:xfrm>
            <a:off x="1047975" y="35706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700">
                <a:latin typeface="Calibri"/>
                <a:ea typeface="Calibri"/>
                <a:cs typeface="Calibri"/>
                <a:sym typeface="Calibri"/>
              </a:rPr>
              <a:t>Interactie tussen mens en computer</a:t>
            </a:r>
            <a:endParaRPr sz="1700">
              <a:latin typeface="Calibri"/>
              <a:ea typeface="Calibri"/>
              <a:cs typeface="Calibri"/>
              <a:sym typeface="Calibri"/>
            </a:endParaRPr>
          </a:p>
        </p:txBody>
      </p:sp>
      <p:sp>
        <p:nvSpPr>
          <p:cNvPr id="193" name="Google Shape;193;g348349fd051_0_11"/>
          <p:cNvSpPr/>
          <p:nvPr/>
        </p:nvSpPr>
        <p:spPr>
          <a:xfrm>
            <a:off x="1200375" y="41040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700">
                <a:latin typeface="Calibri"/>
                <a:ea typeface="Calibri"/>
                <a:cs typeface="Calibri"/>
                <a:sym typeface="Calibri"/>
              </a:rPr>
              <a:t>Ontwerp &amp; Ontwikkeling</a:t>
            </a:r>
            <a:endParaRPr sz="1700">
              <a:latin typeface="Calibri"/>
              <a:ea typeface="Calibri"/>
              <a:cs typeface="Calibri"/>
              <a:sym typeface="Calibri"/>
            </a:endParaRPr>
          </a:p>
        </p:txBody>
      </p:sp>
      <p:sp>
        <p:nvSpPr>
          <p:cNvPr id="194" name="Google Shape;194;g348349fd051_0_11"/>
          <p:cNvSpPr/>
          <p:nvPr/>
        </p:nvSpPr>
        <p:spPr>
          <a:xfrm>
            <a:off x="1352775" y="46374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700">
                <a:latin typeface="Calibri"/>
                <a:ea typeface="Calibri"/>
                <a:cs typeface="Calibri"/>
                <a:sym typeface="Calibri"/>
              </a:rPr>
              <a:t>Digitale creativiteit</a:t>
            </a:r>
            <a:endParaRPr sz="1700">
              <a:latin typeface="Calibri"/>
              <a:ea typeface="Calibri"/>
              <a:cs typeface="Calibri"/>
              <a:sym typeface="Calibri"/>
            </a:endParaRPr>
          </a:p>
        </p:txBody>
      </p:sp>
      <p:sp>
        <p:nvSpPr>
          <p:cNvPr id="195" name="Google Shape;195;g348349fd051_0_11"/>
          <p:cNvSpPr/>
          <p:nvPr/>
        </p:nvSpPr>
        <p:spPr>
          <a:xfrm>
            <a:off x="1505175" y="51708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700">
                <a:latin typeface="Calibri"/>
                <a:ea typeface="Calibri"/>
                <a:cs typeface="Calibri"/>
                <a:sym typeface="Calibri"/>
              </a:rPr>
              <a:t>Modelleren en simulatie</a:t>
            </a:r>
            <a:endParaRPr sz="1700">
              <a:latin typeface="Calibri"/>
              <a:ea typeface="Calibri"/>
              <a:cs typeface="Calibri"/>
              <a:sym typeface="Calibri"/>
            </a:endParaRPr>
          </a:p>
        </p:txBody>
      </p:sp>
      <p:sp>
        <p:nvSpPr>
          <p:cNvPr id="196" name="Google Shape;196;g348349fd051_0_11"/>
          <p:cNvSpPr/>
          <p:nvPr/>
        </p:nvSpPr>
        <p:spPr>
          <a:xfrm>
            <a:off x="1657575" y="57042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700">
                <a:latin typeface="Calibri"/>
                <a:ea typeface="Calibri"/>
                <a:cs typeface="Calibri"/>
                <a:sym typeface="Calibri"/>
              </a:rPr>
              <a:t>Privacy, veiligheid, beveiliging</a:t>
            </a:r>
            <a:endParaRPr sz="1700">
              <a:latin typeface="Calibri"/>
              <a:ea typeface="Calibri"/>
              <a:cs typeface="Calibri"/>
              <a:sym typeface="Calibri"/>
            </a:endParaRPr>
          </a:p>
        </p:txBody>
      </p:sp>
      <p:sp>
        <p:nvSpPr>
          <p:cNvPr id="197" name="Google Shape;197;g348349fd051_0_11"/>
          <p:cNvSpPr/>
          <p:nvPr/>
        </p:nvSpPr>
        <p:spPr>
          <a:xfrm>
            <a:off x="1809975" y="6237650"/>
            <a:ext cx="7655700" cy="446400"/>
          </a:xfrm>
          <a:prstGeom prst="flowChartAlternate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700">
                <a:latin typeface="Calibri"/>
                <a:ea typeface="Calibri"/>
                <a:cs typeface="Calibri"/>
                <a:sym typeface="Calibri"/>
              </a:rPr>
              <a:t>Verantwoordelijkheid en empowerment</a:t>
            </a:r>
            <a:endParaRPr sz="1700">
              <a:latin typeface="Calibri"/>
              <a:ea typeface="Calibri"/>
              <a:cs typeface="Calibri"/>
              <a:sym typeface="Calibri"/>
            </a:endParaRPr>
          </a:p>
        </p:txBody>
      </p:sp>
      <p:pic>
        <p:nvPicPr>
          <p:cNvPr id="198" name="Google Shape;198;g348349fd051_0_11"/>
          <p:cNvPicPr preferRelativeResize="0"/>
          <p:nvPr/>
        </p:nvPicPr>
        <p:blipFill>
          <a:blip r:embed="rId3">
            <a:alphaModFix/>
          </a:blip>
          <a:stretch>
            <a:fillRect/>
          </a:stretch>
        </p:blipFill>
        <p:spPr>
          <a:xfrm>
            <a:off x="9541875" y="797442"/>
            <a:ext cx="2409825" cy="20002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g348349fd051_0_42"/>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spcBef>
                <a:spcPts val="0"/>
              </a:spcBef>
              <a:spcAft>
                <a:spcPts val="0"/>
              </a:spcAft>
              <a:buClr>
                <a:schemeClr val="lt2"/>
              </a:buClr>
              <a:buSzPts val="3800"/>
              <a:buFont typeface="Calibri"/>
              <a:buNone/>
            </a:pPr>
            <a:r>
              <a:rPr lang="en-US" dirty="0"/>
              <a:t>Het TINKER-framework - </a:t>
            </a:r>
            <a:r>
              <a:rPr lang="en-US" dirty="0" err="1"/>
              <a:t>authentiek</a:t>
            </a:r>
            <a:r>
              <a:rPr lang="en-US" dirty="0"/>
              <a:t> </a:t>
            </a:r>
            <a:r>
              <a:rPr lang="en-US" dirty="0" err="1"/>
              <a:t>leren</a:t>
            </a:r>
            <a:endParaRPr dirty="0"/>
          </a:p>
        </p:txBody>
      </p:sp>
      <p:pic>
        <p:nvPicPr>
          <p:cNvPr id="205" name="Google Shape;205;g348349fd051_0_42"/>
          <p:cNvPicPr preferRelativeResize="0"/>
          <p:nvPr/>
        </p:nvPicPr>
        <p:blipFill>
          <a:blip r:embed="rId3">
            <a:alphaModFix/>
          </a:blip>
          <a:stretch>
            <a:fillRect/>
          </a:stretch>
        </p:blipFill>
        <p:spPr>
          <a:xfrm>
            <a:off x="3224576" y="949850"/>
            <a:ext cx="5742750" cy="3825925"/>
          </a:xfrm>
          <a:prstGeom prst="rect">
            <a:avLst/>
          </a:prstGeom>
          <a:noFill/>
          <a:ln>
            <a:noFill/>
          </a:ln>
        </p:spPr>
      </p:pic>
      <p:pic>
        <p:nvPicPr>
          <p:cNvPr id="206" name="Google Shape;206;g348349fd051_0_42"/>
          <p:cNvPicPr preferRelativeResize="0"/>
          <p:nvPr/>
        </p:nvPicPr>
        <p:blipFill>
          <a:blip r:embed="rId4">
            <a:alphaModFix/>
          </a:blip>
          <a:stretch>
            <a:fillRect/>
          </a:stretch>
        </p:blipFill>
        <p:spPr>
          <a:xfrm>
            <a:off x="9399462" y="949842"/>
            <a:ext cx="2640137" cy="1760091"/>
          </a:xfrm>
          <a:prstGeom prst="rect">
            <a:avLst/>
          </a:prstGeom>
          <a:noFill/>
          <a:ln>
            <a:noFill/>
          </a:ln>
        </p:spPr>
      </p:pic>
      <p:sp>
        <p:nvSpPr>
          <p:cNvPr id="207" name="Google Shape;207;g348349fd051_0_42"/>
          <p:cNvSpPr txBox="1"/>
          <p:nvPr/>
        </p:nvSpPr>
        <p:spPr>
          <a:xfrm>
            <a:off x="9399375" y="2862325"/>
            <a:ext cx="2640300" cy="566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a:latin typeface="Calibri"/>
                <a:ea typeface="Calibri"/>
                <a:cs typeface="Calibri"/>
                <a:sym typeface="Calibri"/>
              </a:rPr>
              <a:t>Authentieke context - problemen uit de echte wereld</a:t>
            </a:r>
            <a:endParaRPr>
              <a:latin typeface="Calibri"/>
              <a:ea typeface="Calibri"/>
              <a:cs typeface="Calibri"/>
              <a:sym typeface="Calibri"/>
            </a:endParaRPr>
          </a:p>
        </p:txBody>
      </p:sp>
      <p:pic>
        <p:nvPicPr>
          <p:cNvPr id="208" name="Google Shape;208;g348349fd051_0_42"/>
          <p:cNvPicPr preferRelativeResize="0"/>
          <p:nvPr/>
        </p:nvPicPr>
        <p:blipFill>
          <a:blip r:embed="rId5">
            <a:alphaModFix/>
          </a:blip>
          <a:stretch>
            <a:fillRect/>
          </a:stretch>
        </p:blipFill>
        <p:spPr>
          <a:xfrm>
            <a:off x="9399450" y="3921650"/>
            <a:ext cx="2640150" cy="1484193"/>
          </a:xfrm>
          <a:prstGeom prst="rect">
            <a:avLst/>
          </a:prstGeom>
          <a:noFill/>
          <a:ln>
            <a:noFill/>
          </a:ln>
        </p:spPr>
      </p:pic>
      <p:sp>
        <p:nvSpPr>
          <p:cNvPr id="209" name="Google Shape;209;g348349fd051_0_42"/>
          <p:cNvSpPr txBox="1"/>
          <p:nvPr/>
        </p:nvSpPr>
        <p:spPr>
          <a:xfrm>
            <a:off x="9399375" y="5605525"/>
            <a:ext cx="2640300" cy="566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a:latin typeface="Calibri"/>
                <a:ea typeface="Calibri"/>
                <a:cs typeface="Calibri"/>
                <a:sym typeface="Calibri"/>
              </a:rPr>
              <a:t>Authentieke taak: Zinvolle probleemoplossing</a:t>
            </a:r>
            <a:endParaRPr>
              <a:latin typeface="Calibri"/>
              <a:ea typeface="Calibri"/>
              <a:cs typeface="Calibri"/>
              <a:sym typeface="Calibri"/>
            </a:endParaRPr>
          </a:p>
        </p:txBody>
      </p:sp>
      <p:pic>
        <p:nvPicPr>
          <p:cNvPr id="210" name="Google Shape;210;g348349fd051_0_42"/>
          <p:cNvPicPr preferRelativeResize="0"/>
          <p:nvPr/>
        </p:nvPicPr>
        <p:blipFill>
          <a:blip r:embed="rId6">
            <a:alphaModFix/>
          </a:blip>
          <a:stretch>
            <a:fillRect/>
          </a:stretch>
        </p:blipFill>
        <p:spPr>
          <a:xfrm>
            <a:off x="152400" y="949842"/>
            <a:ext cx="2640137" cy="1760091"/>
          </a:xfrm>
          <a:prstGeom prst="rect">
            <a:avLst/>
          </a:prstGeom>
          <a:noFill/>
          <a:ln>
            <a:noFill/>
          </a:ln>
        </p:spPr>
      </p:pic>
      <p:sp>
        <p:nvSpPr>
          <p:cNvPr id="211" name="Google Shape;211;g348349fd051_0_42"/>
          <p:cNvSpPr txBox="1"/>
          <p:nvPr/>
        </p:nvSpPr>
        <p:spPr>
          <a:xfrm>
            <a:off x="179175" y="2862325"/>
            <a:ext cx="2640300" cy="566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a:latin typeface="Calibri"/>
                <a:ea typeface="Calibri"/>
                <a:cs typeface="Calibri"/>
                <a:sym typeface="Calibri"/>
              </a:rPr>
              <a:t>Samenwerking</a:t>
            </a:r>
            <a:endParaRPr>
              <a:latin typeface="Calibri"/>
              <a:ea typeface="Calibri"/>
              <a:cs typeface="Calibri"/>
              <a:sym typeface="Calibri"/>
            </a:endParaRPr>
          </a:p>
        </p:txBody>
      </p:sp>
      <p:pic>
        <p:nvPicPr>
          <p:cNvPr id="212" name="Google Shape;212;g348349fd051_0_42"/>
          <p:cNvPicPr preferRelativeResize="0"/>
          <p:nvPr/>
        </p:nvPicPr>
        <p:blipFill>
          <a:blip r:embed="rId7">
            <a:alphaModFix/>
          </a:blip>
          <a:stretch>
            <a:fillRect/>
          </a:stretch>
        </p:blipFill>
        <p:spPr>
          <a:xfrm>
            <a:off x="206050" y="3429000"/>
            <a:ext cx="2640137" cy="1980103"/>
          </a:xfrm>
          <a:prstGeom prst="rect">
            <a:avLst/>
          </a:prstGeom>
          <a:noFill/>
          <a:ln>
            <a:noFill/>
          </a:ln>
        </p:spPr>
      </p:pic>
      <p:sp>
        <p:nvSpPr>
          <p:cNvPr id="213" name="Google Shape;213;g348349fd051_0_42"/>
          <p:cNvSpPr txBox="1"/>
          <p:nvPr/>
        </p:nvSpPr>
        <p:spPr>
          <a:xfrm>
            <a:off x="255375" y="5605525"/>
            <a:ext cx="2640300" cy="566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a:latin typeface="Calibri"/>
                <a:ea typeface="Calibri"/>
                <a:cs typeface="Calibri"/>
                <a:sym typeface="Calibri"/>
              </a:rPr>
              <a:t>Reflectie</a:t>
            </a:r>
            <a:endParaRPr>
              <a:latin typeface="Calibri"/>
              <a:ea typeface="Calibri"/>
              <a:cs typeface="Calibri"/>
              <a:sym typeface="Calibri"/>
            </a:endParaRPr>
          </a:p>
        </p:txBody>
      </p:sp>
      <p:pic>
        <p:nvPicPr>
          <p:cNvPr id="214" name="Google Shape;214;g348349fd051_0_42"/>
          <p:cNvPicPr preferRelativeResize="0"/>
          <p:nvPr/>
        </p:nvPicPr>
        <p:blipFill>
          <a:blip r:embed="rId8">
            <a:alphaModFix/>
          </a:blip>
          <a:stretch>
            <a:fillRect/>
          </a:stretch>
        </p:blipFill>
        <p:spPr>
          <a:xfrm>
            <a:off x="4863450" y="4928175"/>
            <a:ext cx="2227814" cy="1484200"/>
          </a:xfrm>
          <a:prstGeom prst="rect">
            <a:avLst/>
          </a:prstGeom>
          <a:noFill/>
          <a:ln>
            <a:noFill/>
          </a:ln>
        </p:spPr>
      </p:pic>
      <p:sp>
        <p:nvSpPr>
          <p:cNvPr id="215" name="Google Shape;215;g348349fd051_0_42"/>
          <p:cNvSpPr txBox="1"/>
          <p:nvPr/>
        </p:nvSpPr>
        <p:spPr>
          <a:xfrm>
            <a:off x="4598775" y="6443725"/>
            <a:ext cx="26403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a:latin typeface="Calibri"/>
                <a:ea typeface="Calibri"/>
                <a:cs typeface="Calibri"/>
                <a:sym typeface="Calibri"/>
              </a:rPr>
              <a:t>Onderzoek</a:t>
            </a:r>
            <a:endParaRPr>
              <a:latin typeface="Calibri"/>
              <a:ea typeface="Calibri"/>
              <a:cs typeface="Calibri"/>
              <a:sym typeface="Calibri"/>
            </a:endParaRPr>
          </a:p>
        </p:txBody>
      </p:sp>
      <p:sp>
        <p:nvSpPr>
          <p:cNvPr id="216" name="Google Shape;216;g348349fd051_0_42"/>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i="1">
                <a:latin typeface="Calibri"/>
                <a:ea typeface="Calibri"/>
                <a:cs typeface="Calibri"/>
                <a:sym typeface="Calibri"/>
              </a:rPr>
              <a:t>Bron afbeeldingen: Freepik</a:t>
            </a:r>
            <a:endParaRPr i="1">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cxnSp>
        <p:nvCxnSpPr>
          <p:cNvPr id="222" name="Google Shape;222;g349161778f7_0_11"/>
          <p:cNvCxnSpPr/>
          <p:nvPr/>
        </p:nvCxnSpPr>
        <p:spPr>
          <a:xfrm>
            <a:off x="3732900" y="4323675"/>
            <a:ext cx="22500" cy="717300"/>
          </a:xfrm>
          <a:prstGeom prst="straightConnector1">
            <a:avLst/>
          </a:prstGeom>
          <a:noFill/>
          <a:ln w="9525" cap="flat" cmpd="sng">
            <a:solidFill>
              <a:schemeClr val="dk2"/>
            </a:solidFill>
            <a:prstDash val="solid"/>
            <a:round/>
            <a:headEnd type="none" w="med" len="med"/>
            <a:tailEnd type="none" w="med" len="med"/>
          </a:ln>
        </p:spPr>
      </p:cxnSp>
      <p:cxnSp>
        <p:nvCxnSpPr>
          <p:cNvPr id="223" name="Google Shape;223;g349161778f7_0_11"/>
          <p:cNvCxnSpPr/>
          <p:nvPr/>
        </p:nvCxnSpPr>
        <p:spPr>
          <a:xfrm>
            <a:off x="6095100" y="4323675"/>
            <a:ext cx="22500" cy="717300"/>
          </a:xfrm>
          <a:prstGeom prst="straightConnector1">
            <a:avLst/>
          </a:prstGeom>
          <a:noFill/>
          <a:ln w="9525" cap="flat" cmpd="sng">
            <a:solidFill>
              <a:schemeClr val="dk2"/>
            </a:solidFill>
            <a:prstDash val="solid"/>
            <a:round/>
            <a:headEnd type="none" w="med" len="med"/>
            <a:tailEnd type="none" w="med" len="med"/>
          </a:ln>
        </p:spPr>
      </p:cxnSp>
      <p:cxnSp>
        <p:nvCxnSpPr>
          <p:cNvPr id="224" name="Google Shape;224;g349161778f7_0_11"/>
          <p:cNvCxnSpPr/>
          <p:nvPr/>
        </p:nvCxnSpPr>
        <p:spPr>
          <a:xfrm>
            <a:off x="8457300" y="4323675"/>
            <a:ext cx="22500" cy="717300"/>
          </a:xfrm>
          <a:prstGeom prst="straightConnector1">
            <a:avLst/>
          </a:prstGeom>
          <a:noFill/>
          <a:ln w="9525" cap="flat" cmpd="sng">
            <a:solidFill>
              <a:schemeClr val="dk2"/>
            </a:solidFill>
            <a:prstDash val="solid"/>
            <a:round/>
            <a:headEnd type="none" w="med" len="med"/>
            <a:tailEnd type="none" w="med" len="med"/>
          </a:ln>
        </p:spPr>
      </p:cxnSp>
      <p:sp>
        <p:nvSpPr>
          <p:cNvPr id="225" name="Google Shape;225;g349161778f7_0_11"/>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spcBef>
                <a:spcPts val="0"/>
              </a:spcBef>
              <a:spcAft>
                <a:spcPts val="0"/>
              </a:spcAft>
              <a:buClr>
                <a:schemeClr val="lt2"/>
              </a:buClr>
              <a:buSzPts val="3800"/>
              <a:buFont typeface="Calibri"/>
              <a:buNone/>
            </a:pPr>
            <a:r>
              <a:rPr lang="en-US"/>
              <a:t>Het TINKER-framework - gender-inclusieve praktijken</a:t>
            </a:r>
            <a:endParaRPr/>
          </a:p>
        </p:txBody>
      </p:sp>
      <p:sp>
        <p:nvSpPr>
          <p:cNvPr id="226" name="Google Shape;226;g349161778f7_0_11"/>
          <p:cNvSpPr/>
          <p:nvPr/>
        </p:nvSpPr>
        <p:spPr>
          <a:xfrm>
            <a:off x="1509650" y="1114325"/>
            <a:ext cx="2106600" cy="1411800"/>
          </a:xfrm>
          <a:prstGeom prst="trapezoid">
            <a:avLst>
              <a:gd name="adj" fmla="val 25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a:latin typeface="Calibri"/>
                <a:ea typeface="Calibri"/>
                <a:cs typeface="Calibri"/>
                <a:sym typeface="Calibri"/>
              </a:rPr>
              <a:t>Kritische theorie en pedagogiek</a:t>
            </a:r>
            <a:endParaRPr>
              <a:latin typeface="Calibri"/>
              <a:ea typeface="Calibri"/>
              <a:cs typeface="Calibri"/>
              <a:sym typeface="Calibri"/>
            </a:endParaRPr>
          </a:p>
        </p:txBody>
      </p:sp>
      <p:sp>
        <p:nvSpPr>
          <p:cNvPr id="227" name="Google Shape;227;g349161778f7_0_11"/>
          <p:cNvSpPr/>
          <p:nvPr/>
        </p:nvSpPr>
        <p:spPr>
          <a:xfrm>
            <a:off x="8336250" y="1114325"/>
            <a:ext cx="2106600" cy="1411800"/>
          </a:xfrm>
          <a:prstGeom prst="trapezoid">
            <a:avLst>
              <a:gd name="adj" fmla="val 25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a:latin typeface="Calibri"/>
                <a:ea typeface="Calibri"/>
                <a:cs typeface="Calibri"/>
                <a:sym typeface="Calibri"/>
              </a:rPr>
              <a:t>Intersectionaliteit</a:t>
            </a:r>
            <a:endParaRPr>
              <a:latin typeface="Calibri"/>
              <a:ea typeface="Calibri"/>
              <a:cs typeface="Calibri"/>
              <a:sym typeface="Calibri"/>
            </a:endParaRPr>
          </a:p>
        </p:txBody>
      </p:sp>
      <p:sp>
        <p:nvSpPr>
          <p:cNvPr id="228" name="Google Shape;228;g349161778f7_0_11"/>
          <p:cNvSpPr/>
          <p:nvPr/>
        </p:nvSpPr>
        <p:spPr>
          <a:xfrm>
            <a:off x="2730925" y="3010375"/>
            <a:ext cx="2106600" cy="16137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a:latin typeface="Calibri"/>
                <a:ea typeface="Calibri"/>
                <a:cs typeface="Calibri"/>
                <a:sym typeface="Calibri"/>
              </a:rPr>
              <a:t>Abewustzijn over genderdiversiteit</a:t>
            </a:r>
            <a:endParaRPr>
              <a:latin typeface="Calibri"/>
              <a:ea typeface="Calibri"/>
              <a:cs typeface="Calibri"/>
              <a:sym typeface="Calibri"/>
            </a:endParaRPr>
          </a:p>
        </p:txBody>
      </p:sp>
      <p:sp>
        <p:nvSpPr>
          <p:cNvPr id="229" name="Google Shape;229;g349161778f7_0_11"/>
          <p:cNvSpPr/>
          <p:nvPr/>
        </p:nvSpPr>
        <p:spPr>
          <a:xfrm>
            <a:off x="5016925" y="3010375"/>
            <a:ext cx="2106600" cy="16137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a:latin typeface="Calibri"/>
                <a:ea typeface="Calibri"/>
                <a:cs typeface="Calibri"/>
                <a:sym typeface="Calibri"/>
              </a:rPr>
              <a:t>Agenderbias beoordelen</a:t>
            </a:r>
            <a:endParaRPr>
              <a:latin typeface="Calibri"/>
              <a:ea typeface="Calibri"/>
              <a:cs typeface="Calibri"/>
              <a:sym typeface="Calibri"/>
            </a:endParaRPr>
          </a:p>
        </p:txBody>
      </p:sp>
      <p:sp>
        <p:nvSpPr>
          <p:cNvPr id="230" name="Google Shape;230;g349161778f7_0_11"/>
          <p:cNvSpPr/>
          <p:nvPr/>
        </p:nvSpPr>
        <p:spPr>
          <a:xfrm>
            <a:off x="7379125" y="3010375"/>
            <a:ext cx="2106600" cy="16137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a:latin typeface="Calibri"/>
                <a:ea typeface="Calibri"/>
                <a:cs typeface="Calibri"/>
                <a:sym typeface="Calibri"/>
              </a:rPr>
              <a:t>Bevenwichtige educatieve activiteitS</a:t>
            </a:r>
            <a:endParaRPr>
              <a:latin typeface="Calibri"/>
              <a:ea typeface="Calibri"/>
              <a:cs typeface="Calibri"/>
              <a:sym typeface="Calibri"/>
            </a:endParaRPr>
          </a:p>
        </p:txBody>
      </p:sp>
      <p:sp>
        <p:nvSpPr>
          <p:cNvPr id="231" name="Google Shape;231;g349161778f7_0_11"/>
          <p:cNvSpPr/>
          <p:nvPr/>
        </p:nvSpPr>
        <p:spPr>
          <a:xfrm>
            <a:off x="5016925" y="4839175"/>
            <a:ext cx="2106600" cy="16137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a:latin typeface="Calibri"/>
                <a:ea typeface="Calibri"/>
                <a:cs typeface="Calibri"/>
                <a:sym typeface="Calibri"/>
              </a:rPr>
              <a:t>Ptoegankelijke voorbeelden geven</a:t>
            </a:r>
            <a:endParaRPr>
              <a:latin typeface="Calibri"/>
              <a:ea typeface="Calibri"/>
              <a:cs typeface="Calibri"/>
              <a:sym typeface="Calibri"/>
            </a:endParaRPr>
          </a:p>
        </p:txBody>
      </p:sp>
      <p:sp>
        <p:nvSpPr>
          <p:cNvPr id="232" name="Google Shape;232;g349161778f7_0_11"/>
          <p:cNvSpPr/>
          <p:nvPr/>
        </p:nvSpPr>
        <p:spPr>
          <a:xfrm>
            <a:off x="7379125" y="4839175"/>
            <a:ext cx="2106600" cy="16137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a:latin typeface="Calibri"/>
                <a:ea typeface="Calibri"/>
                <a:cs typeface="Calibri"/>
                <a:sym typeface="Calibri"/>
              </a:rPr>
              <a:t>Emoedig open discussies aan</a:t>
            </a:r>
            <a:endParaRPr>
              <a:latin typeface="Calibri"/>
              <a:ea typeface="Calibri"/>
              <a:cs typeface="Calibri"/>
              <a:sym typeface="Calibri"/>
            </a:endParaRPr>
          </a:p>
        </p:txBody>
      </p:sp>
      <p:cxnSp>
        <p:nvCxnSpPr>
          <p:cNvPr id="233" name="Google Shape;233;g349161778f7_0_11"/>
          <p:cNvCxnSpPr>
            <a:stCxn id="226" idx="3"/>
            <a:endCxn id="227" idx="1"/>
          </p:cNvCxnSpPr>
          <p:nvPr/>
        </p:nvCxnSpPr>
        <p:spPr>
          <a:xfrm>
            <a:off x="3439775" y="1820225"/>
            <a:ext cx="5073000" cy="600"/>
          </a:xfrm>
          <a:prstGeom prst="bentConnector3">
            <a:avLst>
              <a:gd name="adj1" fmla="val 50000"/>
            </a:avLst>
          </a:prstGeom>
          <a:noFill/>
          <a:ln w="9525" cap="flat" cmpd="sng">
            <a:solidFill>
              <a:schemeClr val="dk2"/>
            </a:solidFill>
            <a:prstDash val="solid"/>
            <a:round/>
            <a:headEnd type="none" w="med" len="med"/>
            <a:tailEnd type="none" w="med" len="med"/>
          </a:ln>
        </p:spPr>
      </p:cxnSp>
      <p:sp>
        <p:nvSpPr>
          <p:cNvPr id="234" name="Google Shape;234;g349161778f7_0_11"/>
          <p:cNvSpPr/>
          <p:nvPr/>
        </p:nvSpPr>
        <p:spPr>
          <a:xfrm>
            <a:off x="4922950" y="1114325"/>
            <a:ext cx="2106600" cy="1411800"/>
          </a:xfrm>
          <a:prstGeom prst="trapezoid">
            <a:avLst>
              <a:gd name="adj" fmla="val 25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a:latin typeface="Calibri"/>
                <a:ea typeface="Calibri"/>
                <a:cs typeface="Calibri"/>
                <a:sym typeface="Calibri"/>
              </a:rPr>
              <a:t>Feministische pedagogie</a:t>
            </a:r>
            <a:endParaRPr>
              <a:latin typeface="Calibri"/>
              <a:ea typeface="Calibri"/>
              <a:cs typeface="Calibri"/>
              <a:sym typeface="Calibri"/>
            </a:endParaRPr>
          </a:p>
        </p:txBody>
      </p:sp>
      <p:sp>
        <p:nvSpPr>
          <p:cNvPr id="235" name="Google Shape;235;g349161778f7_0_11"/>
          <p:cNvSpPr/>
          <p:nvPr/>
        </p:nvSpPr>
        <p:spPr>
          <a:xfrm>
            <a:off x="2730925" y="4839175"/>
            <a:ext cx="2106600" cy="16137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a:latin typeface="Calibri"/>
                <a:ea typeface="Calibri"/>
                <a:cs typeface="Calibri"/>
                <a:sym typeface="Calibri"/>
              </a:rPr>
              <a:t>Gebruik genderinclusieve taal</a:t>
            </a:r>
            <a:endParaRPr>
              <a:latin typeface="Calibri"/>
              <a:ea typeface="Calibri"/>
              <a:cs typeface="Calibri"/>
              <a:sym typeface="Calibri"/>
            </a:endParaRPr>
          </a:p>
        </p:txBody>
      </p:sp>
      <p:cxnSp>
        <p:nvCxnSpPr>
          <p:cNvPr id="236" name="Google Shape;236;g349161778f7_0_11"/>
          <p:cNvCxnSpPr>
            <a:stCxn id="228" idx="0"/>
            <a:endCxn id="230" idx="0"/>
          </p:cNvCxnSpPr>
          <p:nvPr/>
        </p:nvCxnSpPr>
        <p:spPr>
          <a:xfrm rot="-5400000" flipH="1">
            <a:off x="6108025" y="686575"/>
            <a:ext cx="600" cy="4648200"/>
          </a:xfrm>
          <a:prstGeom prst="bentConnector3">
            <a:avLst>
              <a:gd name="adj1" fmla="val -39687500"/>
            </a:avLst>
          </a:prstGeom>
          <a:noFill/>
          <a:ln w="9525" cap="flat" cmpd="sng">
            <a:solidFill>
              <a:schemeClr val="dk2"/>
            </a:solidFill>
            <a:prstDash val="solid"/>
            <a:round/>
            <a:headEnd type="none" w="med" len="med"/>
            <a:tailEnd type="none" w="med" len="med"/>
          </a:ln>
        </p:spPr>
      </p:cxnSp>
      <p:cxnSp>
        <p:nvCxnSpPr>
          <p:cNvPr id="237" name="Google Shape;237;g349161778f7_0_11"/>
          <p:cNvCxnSpPr>
            <a:stCxn id="235" idx="0"/>
            <a:endCxn id="235" idx="0"/>
          </p:cNvCxnSpPr>
          <p:nvPr/>
        </p:nvCxnSpPr>
        <p:spPr>
          <a:xfrm>
            <a:off x="3784225" y="4839175"/>
            <a:ext cx="0" cy="0"/>
          </a:xfrm>
          <a:prstGeom prst="straightConnector1">
            <a:avLst/>
          </a:prstGeom>
          <a:noFill/>
          <a:ln w="9525" cap="flat" cmpd="sng">
            <a:solidFill>
              <a:schemeClr val="dk2"/>
            </a:solidFill>
            <a:prstDash val="solid"/>
            <a:round/>
            <a:headEnd type="none" w="med" len="med"/>
            <a:tailEnd type="none" w="med" len="med"/>
          </a:ln>
        </p:spPr>
      </p:cxnSp>
      <p:cxnSp>
        <p:nvCxnSpPr>
          <p:cNvPr id="238" name="Google Shape;238;g349161778f7_0_11"/>
          <p:cNvCxnSpPr>
            <a:stCxn id="235" idx="0"/>
            <a:endCxn id="235" idx="0"/>
          </p:cNvCxnSpPr>
          <p:nvPr/>
        </p:nvCxnSpPr>
        <p:spPr>
          <a:xfrm>
            <a:off x="3784225" y="4839175"/>
            <a:ext cx="0" cy="0"/>
          </a:xfrm>
          <a:prstGeom prst="straightConnector1">
            <a:avLst/>
          </a:prstGeom>
          <a:noFill/>
          <a:ln w="9525" cap="flat" cmpd="sng">
            <a:solidFill>
              <a:schemeClr val="dk2"/>
            </a:solidFill>
            <a:prstDash val="solid"/>
            <a:round/>
            <a:headEnd type="none" w="med" len="med"/>
            <a:tailEnd type="none" w="med" len="med"/>
          </a:ln>
        </p:spPr>
      </p:cxnSp>
      <p:sp>
        <p:nvSpPr>
          <p:cNvPr id="239" name="Google Shape;239;g349161778f7_0_11"/>
          <p:cNvSpPr/>
          <p:nvPr/>
        </p:nvSpPr>
        <p:spPr>
          <a:xfrm>
            <a:off x="2585425" y="2526250"/>
            <a:ext cx="6925225" cy="247450"/>
          </a:xfrm>
          <a:custGeom>
            <a:avLst/>
            <a:gdLst/>
            <a:ahLst/>
            <a:cxnLst/>
            <a:rect l="l" t="t" r="r" b="b"/>
            <a:pathLst>
              <a:path w="277009" h="9898" extrusionOk="0">
                <a:moveTo>
                  <a:pt x="0" y="0"/>
                </a:moveTo>
                <a:cubicBezTo>
                  <a:pt x="8367" y="1644"/>
                  <a:pt x="27342" y="9712"/>
                  <a:pt x="50202" y="9861"/>
                </a:cubicBezTo>
                <a:cubicBezTo>
                  <a:pt x="73062" y="10011"/>
                  <a:pt x="106829" y="1046"/>
                  <a:pt x="137160" y="897"/>
                </a:cubicBezTo>
                <a:cubicBezTo>
                  <a:pt x="167491" y="748"/>
                  <a:pt x="208878" y="8965"/>
                  <a:pt x="232186" y="8965"/>
                </a:cubicBezTo>
                <a:cubicBezTo>
                  <a:pt x="255494" y="8965"/>
                  <a:pt x="269539" y="2242"/>
                  <a:pt x="277009" y="897"/>
                </a:cubicBezTo>
              </a:path>
            </a:pathLst>
          </a:custGeom>
          <a:noFill/>
          <a:ln w="9525" cap="flat" cmpd="sng">
            <a:solidFill>
              <a:schemeClr val="dk2"/>
            </a:solidFill>
            <a:prstDash val="solid"/>
            <a:round/>
            <a:headEnd type="none" w="med" len="med"/>
            <a:tailEnd type="none" w="med" len="med"/>
          </a:ln>
        </p:spPr>
        <p:txBody>
          <a:bodyPr/>
          <a:lstStyle/>
          <a:p>
            <a:endParaRPr lang="nl-NL"/>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g3482da58d6e_0_17"/>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Activiteit 2: zelfreflectie</a:t>
            </a:r>
            <a:endParaRPr/>
          </a:p>
        </p:txBody>
      </p:sp>
      <p:sp>
        <p:nvSpPr>
          <p:cNvPr id="246" name="Google Shape;246;g3482da58d6e_0_17"/>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marR="0" lvl="0" indent="-203200" algn="l" rtl="0">
              <a:lnSpc>
                <a:spcPct val="90000"/>
              </a:lnSpc>
              <a:spcBef>
                <a:spcPts val="1000"/>
              </a:spcBef>
              <a:spcAft>
                <a:spcPts val="0"/>
              </a:spcAft>
              <a:buClr>
                <a:schemeClr val="accent4"/>
              </a:buClr>
              <a:buSzPts val="2200"/>
              <a:buFont typeface="Arial"/>
              <a:buNone/>
            </a:pPr>
            <a:endParaRPr dirty="0"/>
          </a:p>
          <a:p>
            <a:pPr marL="571500" marR="0" lvl="0" indent="-203200" algn="l" rtl="0">
              <a:lnSpc>
                <a:spcPct val="90000"/>
              </a:lnSpc>
              <a:spcBef>
                <a:spcPts val="1000"/>
              </a:spcBef>
              <a:spcAft>
                <a:spcPts val="0"/>
              </a:spcAft>
              <a:buClr>
                <a:schemeClr val="accent4"/>
              </a:buClr>
              <a:buSzPts val="2200"/>
              <a:buFont typeface="Arial"/>
              <a:buNone/>
            </a:pPr>
            <a:endParaRPr dirty="0"/>
          </a:p>
        </p:txBody>
      </p:sp>
      <p:sp>
        <p:nvSpPr>
          <p:cNvPr id="247" name="Google Shape;247;g3482da58d6e_0_17"/>
          <p:cNvSpPr txBox="1"/>
          <p:nvPr/>
        </p:nvSpPr>
        <p:spPr>
          <a:xfrm>
            <a:off x="232425" y="1010050"/>
            <a:ext cx="11736000" cy="2109000"/>
          </a:xfrm>
          <a:prstGeom prst="rect">
            <a:avLst/>
          </a:prstGeom>
          <a:solidFill>
            <a:schemeClr val="lt1"/>
          </a:solid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2500" dirty="0" err="1">
                <a:solidFill>
                  <a:schemeClr val="dk1"/>
                </a:solidFill>
                <a:latin typeface="Calibri"/>
                <a:ea typeface="Calibri"/>
                <a:cs typeface="Calibri"/>
                <a:sym typeface="Calibri"/>
              </a:rPr>
              <a:t>Denk</a:t>
            </a:r>
            <a:r>
              <a:rPr lang="en-US" sz="2500" dirty="0">
                <a:solidFill>
                  <a:schemeClr val="dk1"/>
                </a:solidFill>
                <a:latin typeface="Calibri"/>
                <a:ea typeface="Calibri"/>
                <a:cs typeface="Calibri"/>
                <a:sym typeface="Calibri"/>
              </a:rPr>
              <a:t> </a:t>
            </a:r>
            <a:r>
              <a:rPr lang="en-US" sz="2500" dirty="0" err="1">
                <a:solidFill>
                  <a:schemeClr val="dk1"/>
                </a:solidFill>
                <a:latin typeface="Calibri"/>
                <a:ea typeface="Calibri"/>
                <a:cs typeface="Calibri"/>
                <a:sym typeface="Calibri"/>
              </a:rPr>
              <a:t>eens</a:t>
            </a:r>
            <a:r>
              <a:rPr lang="en-US" sz="2500" dirty="0">
                <a:solidFill>
                  <a:schemeClr val="dk1"/>
                </a:solidFill>
                <a:latin typeface="Calibri"/>
                <a:ea typeface="Calibri"/>
                <a:cs typeface="Calibri"/>
                <a:sym typeface="Calibri"/>
              </a:rPr>
              <a:t> </a:t>
            </a:r>
            <a:r>
              <a:rPr lang="en-US" sz="2500" dirty="0" err="1">
                <a:solidFill>
                  <a:schemeClr val="dk1"/>
                </a:solidFill>
                <a:latin typeface="Calibri"/>
                <a:ea typeface="Calibri"/>
                <a:cs typeface="Calibri"/>
                <a:sym typeface="Calibri"/>
              </a:rPr>
              <a:t>aan</a:t>
            </a:r>
            <a:r>
              <a:rPr lang="en-US" sz="2500" dirty="0">
                <a:solidFill>
                  <a:schemeClr val="dk1"/>
                </a:solidFill>
                <a:latin typeface="Calibri"/>
                <a:ea typeface="Calibri"/>
                <a:cs typeface="Calibri"/>
                <a:sym typeface="Calibri"/>
              </a:rPr>
              <a:t> </a:t>
            </a:r>
            <a:r>
              <a:rPr lang="en-US" sz="2500" dirty="0" err="1">
                <a:solidFill>
                  <a:schemeClr val="dk1"/>
                </a:solidFill>
                <a:latin typeface="Calibri"/>
                <a:ea typeface="Calibri"/>
                <a:cs typeface="Calibri"/>
                <a:sym typeface="Calibri"/>
              </a:rPr>
              <a:t>een</a:t>
            </a:r>
            <a:r>
              <a:rPr lang="en-US" sz="2500" dirty="0">
                <a:solidFill>
                  <a:schemeClr val="dk1"/>
                </a:solidFill>
                <a:latin typeface="Calibri"/>
                <a:ea typeface="Calibri"/>
                <a:cs typeface="Calibri"/>
                <a:sym typeface="Calibri"/>
              </a:rPr>
              <a:t> les die je </a:t>
            </a:r>
            <a:r>
              <a:rPr lang="en-US" sz="2500" dirty="0" err="1">
                <a:solidFill>
                  <a:schemeClr val="dk1"/>
                </a:solidFill>
                <a:latin typeface="Calibri"/>
                <a:ea typeface="Calibri"/>
                <a:cs typeface="Calibri"/>
                <a:sym typeface="Calibri"/>
              </a:rPr>
              <a:t>onlangs</a:t>
            </a:r>
            <a:r>
              <a:rPr lang="en-US" sz="2500" dirty="0">
                <a:solidFill>
                  <a:schemeClr val="dk1"/>
                </a:solidFill>
                <a:latin typeface="Calibri"/>
                <a:ea typeface="Calibri"/>
                <a:cs typeface="Calibri"/>
                <a:sym typeface="Calibri"/>
              </a:rPr>
              <a:t> </a:t>
            </a:r>
            <a:r>
              <a:rPr lang="en-US" sz="2500" dirty="0" err="1">
                <a:solidFill>
                  <a:schemeClr val="dk1"/>
                </a:solidFill>
                <a:latin typeface="Calibri"/>
                <a:ea typeface="Calibri"/>
                <a:cs typeface="Calibri"/>
                <a:sym typeface="Calibri"/>
              </a:rPr>
              <a:t>hebt</a:t>
            </a:r>
            <a:r>
              <a:rPr lang="en-US" sz="2500" dirty="0">
                <a:solidFill>
                  <a:schemeClr val="dk1"/>
                </a:solidFill>
                <a:latin typeface="Calibri"/>
                <a:ea typeface="Calibri"/>
                <a:cs typeface="Calibri"/>
                <a:sym typeface="Calibri"/>
              </a:rPr>
              <a:t> </a:t>
            </a:r>
            <a:r>
              <a:rPr lang="en-US" sz="2500" dirty="0" err="1">
                <a:solidFill>
                  <a:schemeClr val="dk1"/>
                </a:solidFill>
                <a:latin typeface="Calibri"/>
                <a:ea typeface="Calibri"/>
                <a:cs typeface="Calibri"/>
                <a:sym typeface="Calibri"/>
              </a:rPr>
              <a:t>gegeven</a:t>
            </a:r>
            <a:r>
              <a:rPr lang="en-US" sz="2500" dirty="0">
                <a:solidFill>
                  <a:schemeClr val="dk1"/>
                </a:solidFill>
                <a:latin typeface="Calibri"/>
                <a:ea typeface="Calibri"/>
                <a:cs typeface="Calibri"/>
                <a:sym typeface="Calibri"/>
              </a:rPr>
              <a:t>.</a:t>
            </a:r>
            <a:endParaRPr sz="2500" dirty="0">
              <a:solidFill>
                <a:schemeClr val="dk1"/>
              </a:solidFill>
              <a:latin typeface="Calibri"/>
              <a:ea typeface="Calibri"/>
              <a:cs typeface="Calibri"/>
              <a:sym typeface="Calibri"/>
            </a:endParaRPr>
          </a:p>
          <a:p>
            <a:pPr marL="0" lvl="0" indent="0" algn="ctr" rtl="0">
              <a:spcBef>
                <a:spcPts val="0"/>
              </a:spcBef>
              <a:spcAft>
                <a:spcPts val="0"/>
              </a:spcAft>
              <a:buNone/>
            </a:pPr>
            <a:r>
              <a:rPr lang="en-US" sz="2500" dirty="0">
                <a:solidFill>
                  <a:schemeClr val="dk1"/>
                </a:solidFill>
                <a:latin typeface="Calibri"/>
                <a:ea typeface="Calibri"/>
                <a:cs typeface="Calibri"/>
                <a:sym typeface="Calibri"/>
              </a:rPr>
              <a:t>Wat was het </a:t>
            </a:r>
            <a:r>
              <a:rPr lang="en-US" sz="2500" dirty="0" err="1">
                <a:solidFill>
                  <a:schemeClr val="dk1"/>
                </a:solidFill>
                <a:latin typeface="Calibri"/>
                <a:ea typeface="Calibri"/>
                <a:cs typeface="Calibri"/>
                <a:sym typeface="Calibri"/>
              </a:rPr>
              <a:t>doel</a:t>
            </a:r>
            <a:r>
              <a:rPr lang="en-US" sz="2500" dirty="0">
                <a:solidFill>
                  <a:schemeClr val="dk1"/>
                </a:solidFill>
                <a:latin typeface="Calibri"/>
                <a:ea typeface="Calibri"/>
                <a:cs typeface="Calibri"/>
                <a:sym typeface="Calibri"/>
              </a:rPr>
              <a:t> van de les?</a:t>
            </a:r>
            <a:endParaRPr sz="2500" dirty="0">
              <a:solidFill>
                <a:schemeClr val="dk1"/>
              </a:solidFill>
              <a:latin typeface="Calibri"/>
              <a:ea typeface="Calibri"/>
              <a:cs typeface="Calibri"/>
              <a:sym typeface="Calibri"/>
            </a:endParaRPr>
          </a:p>
          <a:p>
            <a:pPr marL="0" lvl="0" indent="0" algn="ctr" rtl="0">
              <a:spcBef>
                <a:spcPts val="0"/>
              </a:spcBef>
              <a:spcAft>
                <a:spcPts val="0"/>
              </a:spcAft>
              <a:buNone/>
            </a:pPr>
            <a:r>
              <a:rPr lang="en-US" sz="2500" dirty="0">
                <a:solidFill>
                  <a:schemeClr val="dk1"/>
                </a:solidFill>
                <a:latin typeface="Calibri"/>
                <a:ea typeface="Calibri"/>
                <a:cs typeface="Calibri"/>
                <a:sym typeface="Calibri"/>
              </a:rPr>
              <a:t>Hoe </a:t>
            </a:r>
            <a:r>
              <a:rPr lang="en-US" sz="2500" dirty="0" err="1">
                <a:solidFill>
                  <a:schemeClr val="dk1"/>
                </a:solidFill>
                <a:latin typeface="Calibri"/>
                <a:ea typeface="Calibri"/>
                <a:cs typeface="Calibri"/>
                <a:sym typeface="Calibri"/>
              </a:rPr>
              <a:t>ging</a:t>
            </a:r>
            <a:r>
              <a:rPr lang="en-US" sz="2500" dirty="0">
                <a:solidFill>
                  <a:schemeClr val="dk1"/>
                </a:solidFill>
                <a:latin typeface="Calibri"/>
                <a:ea typeface="Calibri"/>
                <a:cs typeface="Calibri"/>
                <a:sym typeface="Calibri"/>
              </a:rPr>
              <a:t> het? </a:t>
            </a:r>
            <a:r>
              <a:rPr lang="en-US" sz="2500" dirty="0" err="1">
                <a:solidFill>
                  <a:schemeClr val="dk1"/>
                </a:solidFill>
                <a:latin typeface="Calibri"/>
                <a:ea typeface="Calibri"/>
                <a:cs typeface="Calibri"/>
                <a:sym typeface="Calibri"/>
              </a:rPr>
              <a:t>Lukt</a:t>
            </a:r>
            <a:r>
              <a:rPr lang="en-US" sz="2500" dirty="0">
                <a:solidFill>
                  <a:schemeClr val="dk1"/>
                </a:solidFill>
                <a:latin typeface="Calibri"/>
                <a:ea typeface="Calibri"/>
                <a:cs typeface="Calibri"/>
                <a:sym typeface="Calibri"/>
              </a:rPr>
              <a:t> het de </a:t>
            </a:r>
            <a:r>
              <a:rPr lang="en-US" sz="2500" dirty="0" err="1">
                <a:solidFill>
                  <a:schemeClr val="dk1"/>
                </a:solidFill>
                <a:latin typeface="Calibri"/>
                <a:ea typeface="Calibri"/>
                <a:cs typeface="Calibri"/>
                <a:sym typeface="Calibri"/>
              </a:rPr>
              <a:t>specifieke</a:t>
            </a:r>
            <a:r>
              <a:rPr lang="en-US" sz="2500" dirty="0">
                <a:solidFill>
                  <a:schemeClr val="dk1"/>
                </a:solidFill>
                <a:latin typeface="Calibri"/>
                <a:ea typeface="Calibri"/>
                <a:cs typeface="Calibri"/>
                <a:sym typeface="Calibri"/>
              </a:rPr>
              <a:t> les </a:t>
            </a:r>
            <a:r>
              <a:rPr lang="en-US" sz="2500" dirty="0" err="1">
                <a:solidFill>
                  <a:schemeClr val="dk1"/>
                </a:solidFill>
                <a:latin typeface="Calibri"/>
                <a:ea typeface="Calibri"/>
                <a:cs typeface="Calibri"/>
                <a:sym typeface="Calibri"/>
              </a:rPr>
              <a:t>te</a:t>
            </a:r>
            <a:r>
              <a:rPr lang="en-US" sz="2500" dirty="0">
                <a:solidFill>
                  <a:schemeClr val="dk1"/>
                </a:solidFill>
                <a:latin typeface="Calibri"/>
                <a:ea typeface="Calibri"/>
                <a:cs typeface="Calibri"/>
                <a:sym typeface="Calibri"/>
              </a:rPr>
              <a:t> </a:t>
            </a:r>
            <a:r>
              <a:rPr lang="en-US" sz="2500" dirty="0" err="1">
                <a:solidFill>
                  <a:schemeClr val="dk1"/>
                </a:solidFill>
                <a:latin typeface="Calibri"/>
                <a:ea typeface="Calibri"/>
                <a:cs typeface="Calibri"/>
                <a:sym typeface="Calibri"/>
              </a:rPr>
              <a:t>geven</a:t>
            </a:r>
            <a:r>
              <a:rPr lang="en-US" sz="2500" dirty="0">
                <a:solidFill>
                  <a:schemeClr val="dk1"/>
                </a:solidFill>
                <a:latin typeface="Calibri"/>
                <a:ea typeface="Calibri"/>
                <a:cs typeface="Calibri"/>
                <a:sym typeface="Calibri"/>
              </a:rPr>
              <a:t>?</a:t>
            </a:r>
            <a:endParaRPr sz="2500" dirty="0">
              <a:solidFill>
                <a:schemeClr val="dk1"/>
              </a:solidFill>
              <a:latin typeface="Calibri"/>
              <a:ea typeface="Calibri"/>
              <a:cs typeface="Calibri"/>
              <a:sym typeface="Calibri"/>
            </a:endParaRPr>
          </a:p>
          <a:p>
            <a:pPr marL="0" lvl="0" indent="0" algn="ctr" rtl="0">
              <a:spcBef>
                <a:spcPts val="0"/>
              </a:spcBef>
              <a:spcAft>
                <a:spcPts val="0"/>
              </a:spcAft>
              <a:buNone/>
            </a:pPr>
            <a:r>
              <a:rPr lang="en-US" sz="2500" dirty="0" err="1">
                <a:solidFill>
                  <a:schemeClr val="dk1"/>
                </a:solidFill>
                <a:latin typeface="Calibri"/>
                <a:ea typeface="Calibri"/>
                <a:cs typeface="Calibri"/>
                <a:sym typeface="Calibri"/>
              </a:rPr>
              <a:t>Waren</a:t>
            </a:r>
            <a:r>
              <a:rPr lang="en-US" sz="2500" dirty="0">
                <a:solidFill>
                  <a:schemeClr val="dk1"/>
                </a:solidFill>
                <a:latin typeface="Calibri"/>
                <a:ea typeface="Calibri"/>
                <a:cs typeface="Calibri"/>
                <a:sym typeface="Calibri"/>
              </a:rPr>
              <a:t> alle </a:t>
            </a:r>
            <a:r>
              <a:rPr lang="en-US" sz="2500" dirty="0" err="1">
                <a:solidFill>
                  <a:schemeClr val="dk1"/>
                </a:solidFill>
                <a:latin typeface="Calibri"/>
                <a:ea typeface="Calibri"/>
                <a:cs typeface="Calibri"/>
                <a:sym typeface="Calibri"/>
              </a:rPr>
              <a:t>studenten</a:t>
            </a:r>
            <a:r>
              <a:rPr lang="en-US" sz="2500" dirty="0">
                <a:solidFill>
                  <a:schemeClr val="dk1"/>
                </a:solidFill>
                <a:latin typeface="Calibri"/>
                <a:ea typeface="Calibri"/>
                <a:cs typeface="Calibri"/>
                <a:sym typeface="Calibri"/>
              </a:rPr>
              <a:t>, </a:t>
            </a:r>
            <a:r>
              <a:rPr lang="en-US" sz="2500" dirty="0" err="1">
                <a:solidFill>
                  <a:schemeClr val="dk1"/>
                </a:solidFill>
                <a:latin typeface="Calibri"/>
                <a:ea typeface="Calibri"/>
                <a:cs typeface="Calibri"/>
                <a:sym typeface="Calibri"/>
              </a:rPr>
              <a:t>ongeacht</a:t>
            </a:r>
            <a:r>
              <a:rPr lang="en-US" sz="2500" dirty="0">
                <a:solidFill>
                  <a:schemeClr val="dk1"/>
                </a:solidFill>
                <a:latin typeface="Calibri"/>
                <a:ea typeface="Calibri"/>
                <a:cs typeface="Calibri"/>
                <a:sym typeface="Calibri"/>
              </a:rPr>
              <a:t> </a:t>
            </a:r>
            <a:r>
              <a:rPr lang="en-US" sz="2500" dirty="0" err="1">
                <a:solidFill>
                  <a:schemeClr val="dk1"/>
                </a:solidFill>
                <a:latin typeface="Calibri"/>
                <a:ea typeface="Calibri"/>
                <a:cs typeface="Calibri"/>
                <a:sym typeface="Calibri"/>
              </a:rPr>
              <a:t>hun</a:t>
            </a:r>
            <a:r>
              <a:rPr lang="en-US" sz="2500" dirty="0">
                <a:solidFill>
                  <a:schemeClr val="dk1"/>
                </a:solidFill>
                <a:latin typeface="Calibri"/>
                <a:ea typeface="Calibri"/>
                <a:cs typeface="Calibri"/>
                <a:sym typeface="Calibri"/>
              </a:rPr>
              <a:t> </a:t>
            </a:r>
            <a:r>
              <a:rPr lang="en-US" sz="2500" dirty="0" err="1">
                <a:solidFill>
                  <a:schemeClr val="dk1"/>
                </a:solidFill>
                <a:latin typeface="Calibri"/>
                <a:ea typeface="Calibri"/>
                <a:cs typeface="Calibri"/>
                <a:sym typeface="Calibri"/>
              </a:rPr>
              <a:t>geslacht</a:t>
            </a:r>
            <a:r>
              <a:rPr lang="en-US" sz="2500" dirty="0">
                <a:solidFill>
                  <a:schemeClr val="dk1"/>
                </a:solidFill>
                <a:latin typeface="Calibri"/>
                <a:ea typeface="Calibri"/>
                <a:cs typeface="Calibri"/>
                <a:sym typeface="Calibri"/>
              </a:rPr>
              <a:t>, </a:t>
            </a:r>
            <a:r>
              <a:rPr lang="en-US" sz="2500" dirty="0" err="1">
                <a:solidFill>
                  <a:schemeClr val="dk1"/>
                </a:solidFill>
                <a:latin typeface="Calibri"/>
                <a:ea typeface="Calibri"/>
                <a:cs typeface="Calibri"/>
                <a:sym typeface="Calibri"/>
              </a:rPr>
              <a:t>evenveel</a:t>
            </a:r>
            <a:r>
              <a:rPr lang="en-US" sz="2500" dirty="0">
                <a:solidFill>
                  <a:schemeClr val="dk1"/>
                </a:solidFill>
                <a:latin typeface="Calibri"/>
                <a:ea typeface="Calibri"/>
                <a:cs typeface="Calibri"/>
                <a:sym typeface="Calibri"/>
              </a:rPr>
              <a:t> </a:t>
            </a:r>
            <a:r>
              <a:rPr lang="en-US" sz="2500" dirty="0" err="1">
                <a:solidFill>
                  <a:schemeClr val="dk1"/>
                </a:solidFill>
                <a:latin typeface="Calibri"/>
                <a:ea typeface="Calibri"/>
                <a:cs typeface="Calibri"/>
                <a:sym typeface="Calibri"/>
              </a:rPr>
              <a:t>betrokken</a:t>
            </a:r>
            <a:r>
              <a:rPr lang="en-US" sz="2500" dirty="0">
                <a:solidFill>
                  <a:schemeClr val="dk1"/>
                </a:solidFill>
                <a:latin typeface="Calibri"/>
                <a:ea typeface="Calibri"/>
                <a:cs typeface="Calibri"/>
                <a:sym typeface="Calibri"/>
              </a:rPr>
              <a:t>?</a:t>
            </a:r>
            <a:endParaRPr sz="2500" dirty="0">
              <a:solidFill>
                <a:schemeClr val="dk1"/>
              </a:solidFill>
              <a:latin typeface="Calibri"/>
              <a:ea typeface="Calibri"/>
              <a:cs typeface="Calibri"/>
              <a:sym typeface="Calibri"/>
            </a:endParaRPr>
          </a:p>
          <a:p>
            <a:pPr marL="0" lvl="0" indent="0" algn="ctr" rtl="0">
              <a:spcBef>
                <a:spcPts val="0"/>
              </a:spcBef>
              <a:spcAft>
                <a:spcPts val="0"/>
              </a:spcAft>
              <a:buNone/>
            </a:pPr>
            <a:r>
              <a:rPr lang="en-US" sz="2500" dirty="0" err="1">
                <a:solidFill>
                  <a:schemeClr val="dk1"/>
                </a:solidFill>
                <a:latin typeface="Calibri"/>
                <a:ea typeface="Calibri"/>
                <a:cs typeface="Calibri"/>
                <a:sym typeface="Calibri"/>
              </a:rPr>
              <a:t>Gebruikte</a:t>
            </a:r>
            <a:r>
              <a:rPr lang="en-US" sz="2500" dirty="0">
                <a:solidFill>
                  <a:schemeClr val="dk1"/>
                </a:solidFill>
                <a:latin typeface="Calibri"/>
                <a:ea typeface="Calibri"/>
                <a:cs typeface="Calibri"/>
                <a:sym typeface="Calibri"/>
              </a:rPr>
              <a:t> je </a:t>
            </a:r>
            <a:r>
              <a:rPr lang="en-US" sz="2500" dirty="0" err="1">
                <a:solidFill>
                  <a:schemeClr val="dk1"/>
                </a:solidFill>
                <a:latin typeface="Calibri"/>
                <a:ea typeface="Calibri"/>
                <a:cs typeface="Calibri"/>
                <a:sym typeface="Calibri"/>
              </a:rPr>
              <a:t>voorbeelden</a:t>
            </a:r>
            <a:r>
              <a:rPr lang="en-US" sz="2500" dirty="0">
                <a:solidFill>
                  <a:schemeClr val="dk1"/>
                </a:solidFill>
                <a:latin typeface="Calibri"/>
                <a:ea typeface="Calibri"/>
                <a:cs typeface="Calibri"/>
                <a:sym typeface="Calibri"/>
              </a:rPr>
              <a:t> </a:t>
            </a:r>
            <a:r>
              <a:rPr lang="en-US" sz="2500" dirty="0" err="1">
                <a:solidFill>
                  <a:schemeClr val="dk1"/>
                </a:solidFill>
                <a:latin typeface="Calibri"/>
                <a:ea typeface="Calibri"/>
                <a:cs typeface="Calibri"/>
                <a:sym typeface="Calibri"/>
              </a:rPr>
              <a:t>uit</a:t>
            </a:r>
            <a:r>
              <a:rPr lang="en-US" sz="2500" dirty="0">
                <a:solidFill>
                  <a:schemeClr val="dk1"/>
                </a:solidFill>
                <a:latin typeface="Calibri"/>
                <a:ea typeface="Calibri"/>
                <a:cs typeface="Calibri"/>
                <a:sym typeface="Calibri"/>
              </a:rPr>
              <a:t> de </a:t>
            </a:r>
            <a:r>
              <a:rPr lang="en-US" sz="2500" dirty="0" err="1">
                <a:solidFill>
                  <a:schemeClr val="dk1"/>
                </a:solidFill>
                <a:latin typeface="Calibri"/>
                <a:ea typeface="Calibri"/>
                <a:cs typeface="Calibri"/>
                <a:sym typeface="Calibri"/>
              </a:rPr>
              <a:t>praktijk</a:t>
            </a:r>
            <a:r>
              <a:rPr lang="en-US" sz="2500" dirty="0">
                <a:solidFill>
                  <a:schemeClr val="dk1"/>
                </a:solidFill>
                <a:latin typeface="Calibri"/>
                <a:ea typeface="Calibri"/>
                <a:cs typeface="Calibri"/>
                <a:sym typeface="Calibri"/>
              </a:rPr>
              <a:t>?</a:t>
            </a:r>
            <a:endParaRPr sz="2500" dirty="0">
              <a:solidFill>
                <a:schemeClr val="dk1"/>
              </a:solidFill>
              <a:latin typeface="Calibri"/>
              <a:ea typeface="Calibri"/>
              <a:cs typeface="Calibri"/>
              <a:sym typeface="Calibri"/>
            </a:endParaRPr>
          </a:p>
          <a:p>
            <a:pPr marL="0" lvl="0" indent="0" algn="ctr" rtl="0">
              <a:spcBef>
                <a:spcPts val="0"/>
              </a:spcBef>
              <a:spcAft>
                <a:spcPts val="0"/>
              </a:spcAft>
              <a:buNone/>
            </a:pPr>
            <a:endParaRPr sz="2500" dirty="0">
              <a:solidFill>
                <a:schemeClr val="dk1"/>
              </a:solidFill>
              <a:latin typeface="Calibri"/>
              <a:ea typeface="Calibri"/>
              <a:cs typeface="Calibri"/>
              <a:sym typeface="Calibri"/>
            </a:endParaRPr>
          </a:p>
        </p:txBody>
      </p:sp>
      <p:sp>
        <p:nvSpPr>
          <p:cNvPr id="248" name="Google Shape;248;g3482da58d6e_0_17"/>
          <p:cNvSpPr/>
          <p:nvPr/>
        </p:nvSpPr>
        <p:spPr>
          <a:xfrm rot="10800000">
            <a:off x="3589625" y="3414850"/>
            <a:ext cx="4505100" cy="2482200"/>
          </a:xfrm>
          <a:prstGeom prst="wedgeRoundRectCallout">
            <a:avLst>
              <a:gd name="adj1" fmla="val -20833"/>
              <a:gd name="adj2" fmla="val 62500"/>
              <a:gd name="adj3" fmla="val 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49" name="Google Shape;249;g3482da58d6e_0_17"/>
          <p:cNvSpPr txBox="1"/>
          <p:nvPr/>
        </p:nvSpPr>
        <p:spPr>
          <a:xfrm>
            <a:off x="3733150" y="3420400"/>
            <a:ext cx="4232400" cy="2109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500" dirty="0">
              <a:latin typeface="Calibri"/>
              <a:ea typeface="Calibri"/>
              <a:cs typeface="Calibri"/>
              <a:sym typeface="Calibri"/>
            </a:endParaRPr>
          </a:p>
          <a:p>
            <a:pPr marL="0" lvl="0" indent="0" algn="ctr" rtl="0">
              <a:spcBef>
                <a:spcPts val="0"/>
              </a:spcBef>
              <a:spcAft>
                <a:spcPts val="0"/>
              </a:spcAft>
              <a:buNone/>
            </a:pPr>
            <a:r>
              <a:rPr lang="en-US" sz="2500" dirty="0" err="1">
                <a:latin typeface="Calibri"/>
                <a:ea typeface="Calibri"/>
                <a:cs typeface="Calibri"/>
                <a:sym typeface="Calibri"/>
              </a:rPr>
              <a:t>Deel</a:t>
            </a:r>
            <a:r>
              <a:rPr lang="en-US" sz="2500" dirty="0">
                <a:latin typeface="Calibri"/>
                <a:ea typeface="Calibri"/>
                <a:cs typeface="Calibri"/>
                <a:sym typeface="Calibri"/>
              </a:rPr>
              <a:t> </a:t>
            </a:r>
            <a:r>
              <a:rPr lang="en-US" sz="2500" dirty="0" err="1">
                <a:latin typeface="Calibri"/>
                <a:ea typeface="Calibri"/>
                <a:cs typeface="Calibri"/>
                <a:sym typeface="Calibri"/>
              </a:rPr>
              <a:t>jouw</a:t>
            </a:r>
            <a:r>
              <a:rPr lang="en-US" sz="2500" dirty="0">
                <a:latin typeface="Calibri"/>
                <a:ea typeface="Calibri"/>
                <a:cs typeface="Calibri"/>
                <a:sym typeface="Calibri"/>
              </a:rPr>
              <a:t> </a:t>
            </a:r>
            <a:r>
              <a:rPr lang="en-US" sz="2500" dirty="0" err="1">
                <a:latin typeface="Calibri"/>
                <a:ea typeface="Calibri"/>
                <a:cs typeface="Calibri"/>
                <a:sym typeface="Calibri"/>
              </a:rPr>
              <a:t>gedachten</a:t>
            </a:r>
            <a:r>
              <a:rPr lang="en-US" sz="2500" dirty="0">
                <a:latin typeface="Calibri"/>
                <a:ea typeface="Calibri"/>
                <a:cs typeface="Calibri"/>
                <a:sym typeface="Calibri"/>
              </a:rPr>
              <a:t> met de docent </a:t>
            </a:r>
            <a:r>
              <a:rPr lang="en-US" sz="2500" dirty="0" err="1">
                <a:latin typeface="Calibri"/>
                <a:ea typeface="Calibri"/>
                <a:cs typeface="Calibri"/>
                <a:sym typeface="Calibri"/>
              </a:rPr>
              <a:t>en</a:t>
            </a:r>
            <a:r>
              <a:rPr lang="en-US" sz="2500" dirty="0">
                <a:latin typeface="Calibri"/>
                <a:ea typeface="Calibri"/>
                <a:cs typeface="Calibri"/>
                <a:sym typeface="Calibri"/>
              </a:rPr>
              <a:t> de </a:t>
            </a:r>
            <a:r>
              <a:rPr lang="en-US" sz="2500" dirty="0" err="1">
                <a:latin typeface="Calibri"/>
                <a:ea typeface="Calibri"/>
                <a:cs typeface="Calibri"/>
                <a:sym typeface="Calibri"/>
              </a:rPr>
              <a:t>deelnemers</a:t>
            </a:r>
            <a:r>
              <a:rPr lang="en-US" sz="2500" dirty="0">
                <a:latin typeface="Calibri"/>
                <a:ea typeface="Calibri"/>
                <a:cs typeface="Calibri"/>
                <a:sym typeface="Calibri"/>
              </a:rPr>
              <a:t>.</a:t>
            </a:r>
            <a:endParaRPr sz="2500" dirty="0">
              <a:latin typeface="Calibri"/>
              <a:ea typeface="Calibri"/>
              <a:cs typeface="Calibri"/>
              <a:sym typeface="Calibri"/>
            </a:endParaRPr>
          </a:p>
        </p:txBody>
      </p:sp>
      <p:pic>
        <p:nvPicPr>
          <p:cNvPr id="250" name="Google Shape;250;g3482da58d6e_0_17"/>
          <p:cNvPicPr preferRelativeResize="0"/>
          <p:nvPr/>
        </p:nvPicPr>
        <p:blipFill>
          <a:blip r:embed="rId3">
            <a:alphaModFix/>
          </a:blip>
          <a:stretch>
            <a:fillRect/>
          </a:stretch>
        </p:blipFill>
        <p:spPr>
          <a:xfrm>
            <a:off x="783063" y="3262438"/>
            <a:ext cx="2447925" cy="2505075"/>
          </a:xfrm>
          <a:prstGeom prst="rect">
            <a:avLst/>
          </a:prstGeom>
          <a:noFill/>
          <a:ln>
            <a:noFill/>
          </a:ln>
        </p:spPr>
      </p:pic>
      <p:sp>
        <p:nvSpPr>
          <p:cNvPr id="251" name="Google Shape;251;g3482da58d6e_0_17"/>
          <p:cNvSpPr txBox="1"/>
          <p:nvPr/>
        </p:nvSpPr>
        <p:spPr>
          <a:xfrm>
            <a:off x="9070200" y="6304687"/>
            <a:ext cx="31218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i="1" dirty="0" err="1">
                <a:latin typeface="Calibri"/>
                <a:ea typeface="Calibri"/>
                <a:cs typeface="Calibri"/>
                <a:sym typeface="Calibri"/>
              </a:rPr>
              <a:t>Beeldbron</a:t>
            </a:r>
            <a:r>
              <a:rPr lang="en-US" i="1" dirty="0">
                <a:latin typeface="Calibri"/>
                <a:ea typeface="Calibri"/>
                <a:cs typeface="Calibri"/>
                <a:sym typeface="Calibri"/>
              </a:rPr>
              <a:t>: website van het TINKER-project</a:t>
            </a:r>
            <a:endParaRPr i="1" dirty="0">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g349161778f7_0_59"/>
          <p:cNvSpPr txBox="1">
            <a:spLocks noGrp="1"/>
          </p:cNvSpPr>
          <p:nvPr>
            <p:ph type="title"/>
          </p:nvPr>
        </p:nvSpPr>
        <p:spPr>
          <a:xfrm>
            <a:off x="97970" y="81642"/>
            <a:ext cx="11944500" cy="715800"/>
          </a:xfrm>
          <a:prstGeom prst="rect">
            <a:avLst/>
          </a:prstGeom>
        </p:spPr>
        <p:txBody>
          <a:bodyPr spcFirstLastPara="1" wrap="square" lIns="54000" tIns="54000" rIns="54000" bIns="54000" anchor="ctr" anchorCtr="0">
            <a:noAutofit/>
          </a:bodyPr>
          <a:lstStyle/>
          <a:p>
            <a:pPr marL="0" lvl="0" indent="0" algn="l" rtl="0">
              <a:spcBef>
                <a:spcPts val="0"/>
              </a:spcBef>
              <a:spcAft>
                <a:spcPts val="0"/>
              </a:spcAft>
              <a:buNone/>
            </a:pPr>
            <a:r>
              <a:rPr lang="en-US"/>
              <a:t>Authentiek leren verkennen</a:t>
            </a:r>
            <a:endParaRPr/>
          </a:p>
        </p:txBody>
      </p:sp>
      <p:pic>
        <p:nvPicPr>
          <p:cNvPr id="258" name="Google Shape;258;g349161778f7_0_59"/>
          <p:cNvPicPr preferRelativeResize="0"/>
          <p:nvPr/>
        </p:nvPicPr>
        <p:blipFill>
          <a:blip r:embed="rId3">
            <a:alphaModFix/>
          </a:blip>
          <a:stretch>
            <a:fillRect/>
          </a:stretch>
        </p:blipFill>
        <p:spPr>
          <a:xfrm>
            <a:off x="5928325" y="1039325"/>
            <a:ext cx="6114150" cy="4076100"/>
          </a:xfrm>
          <a:prstGeom prst="rect">
            <a:avLst/>
          </a:prstGeom>
          <a:noFill/>
          <a:ln>
            <a:noFill/>
          </a:ln>
        </p:spPr>
      </p:pic>
      <p:pic>
        <p:nvPicPr>
          <p:cNvPr id="259" name="Google Shape;259;g349161778f7_0_59"/>
          <p:cNvPicPr preferRelativeResize="0"/>
          <p:nvPr/>
        </p:nvPicPr>
        <p:blipFill>
          <a:blip r:embed="rId4">
            <a:alphaModFix/>
          </a:blip>
          <a:stretch>
            <a:fillRect/>
          </a:stretch>
        </p:blipFill>
        <p:spPr>
          <a:xfrm>
            <a:off x="60925" y="1039326"/>
            <a:ext cx="6114150" cy="4076082"/>
          </a:xfrm>
          <a:prstGeom prst="rect">
            <a:avLst/>
          </a:prstGeom>
          <a:noFill/>
          <a:ln>
            <a:noFill/>
          </a:ln>
        </p:spPr>
      </p:pic>
      <p:sp>
        <p:nvSpPr>
          <p:cNvPr id="260" name="Google Shape;260;g349161778f7_0_59"/>
          <p:cNvSpPr txBox="1"/>
          <p:nvPr/>
        </p:nvSpPr>
        <p:spPr>
          <a:xfrm>
            <a:off x="3274075" y="5257592"/>
            <a:ext cx="5802000" cy="1600408"/>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300" dirty="0" err="1">
                <a:latin typeface="Calibri"/>
                <a:ea typeface="Calibri"/>
                <a:cs typeface="Calibri"/>
                <a:sym typeface="Calibri"/>
              </a:rPr>
              <a:t>Een</a:t>
            </a:r>
            <a:r>
              <a:rPr lang="en-US" sz="2300" dirty="0">
                <a:latin typeface="Calibri"/>
                <a:ea typeface="Calibri"/>
                <a:cs typeface="Calibri"/>
                <a:sym typeface="Calibri"/>
              </a:rPr>
              <a:t> </a:t>
            </a:r>
            <a:r>
              <a:rPr lang="en-US" sz="2300" dirty="0" err="1">
                <a:latin typeface="Calibri"/>
                <a:ea typeface="Calibri"/>
                <a:cs typeface="Calibri"/>
                <a:sym typeface="Calibri"/>
              </a:rPr>
              <a:t>authentiek</a:t>
            </a:r>
            <a:r>
              <a:rPr lang="en-US" sz="2300" dirty="0">
                <a:latin typeface="Calibri"/>
                <a:ea typeface="Calibri"/>
                <a:cs typeface="Calibri"/>
                <a:sym typeface="Calibri"/>
              </a:rPr>
              <a:t> </a:t>
            </a:r>
            <a:r>
              <a:rPr lang="en-US" sz="2300" dirty="0" err="1">
                <a:latin typeface="Calibri"/>
                <a:ea typeface="Calibri"/>
                <a:cs typeface="Calibri"/>
                <a:sym typeface="Calibri"/>
              </a:rPr>
              <a:t>leermodel</a:t>
            </a:r>
            <a:r>
              <a:rPr lang="en-US" sz="2300" dirty="0">
                <a:latin typeface="Calibri"/>
                <a:ea typeface="Calibri"/>
                <a:cs typeface="Calibri"/>
                <a:sym typeface="Calibri"/>
              </a:rPr>
              <a:t> </a:t>
            </a:r>
            <a:r>
              <a:rPr lang="en-US" sz="2300" dirty="0" err="1">
                <a:latin typeface="Calibri"/>
                <a:ea typeface="Calibri"/>
                <a:cs typeface="Calibri"/>
                <a:sym typeface="Calibri"/>
              </a:rPr>
              <a:t>benadrukt</a:t>
            </a:r>
            <a:r>
              <a:rPr lang="en-US" sz="2300" dirty="0">
                <a:latin typeface="Calibri"/>
                <a:ea typeface="Calibri"/>
                <a:cs typeface="Calibri"/>
                <a:sym typeface="Calibri"/>
              </a:rPr>
              <a:t> </a:t>
            </a:r>
            <a:r>
              <a:rPr lang="en-US" sz="2300" b="1" dirty="0" err="1">
                <a:latin typeface="Calibri"/>
                <a:ea typeface="Calibri"/>
                <a:cs typeface="Calibri"/>
                <a:sym typeface="Calibri"/>
              </a:rPr>
              <a:t>probleemoplossing</a:t>
            </a:r>
            <a:r>
              <a:rPr lang="en-US" sz="2300" b="1" dirty="0">
                <a:latin typeface="Calibri"/>
                <a:ea typeface="Calibri"/>
                <a:cs typeface="Calibri"/>
                <a:sym typeface="Calibri"/>
              </a:rPr>
              <a:t> in de </a:t>
            </a:r>
            <a:r>
              <a:rPr lang="en-US" sz="2300" b="1" dirty="0" err="1">
                <a:latin typeface="Calibri"/>
                <a:ea typeface="Calibri"/>
                <a:cs typeface="Calibri"/>
                <a:sym typeface="Calibri"/>
              </a:rPr>
              <a:t>echte</a:t>
            </a:r>
            <a:r>
              <a:rPr lang="en-US" sz="2300" b="1" dirty="0">
                <a:latin typeface="Calibri"/>
                <a:ea typeface="Calibri"/>
                <a:cs typeface="Calibri"/>
                <a:sym typeface="Calibri"/>
              </a:rPr>
              <a:t> </a:t>
            </a:r>
            <a:r>
              <a:rPr lang="en-US" sz="2300" b="1" dirty="0" err="1">
                <a:latin typeface="Calibri"/>
                <a:ea typeface="Calibri"/>
                <a:cs typeface="Calibri"/>
                <a:sym typeface="Calibri"/>
              </a:rPr>
              <a:t>wereld</a:t>
            </a:r>
            <a:r>
              <a:rPr lang="en-US" sz="2300" b="1" dirty="0">
                <a:latin typeface="Calibri"/>
                <a:ea typeface="Calibri"/>
                <a:cs typeface="Calibri"/>
                <a:sym typeface="Calibri"/>
              </a:rPr>
              <a:t> </a:t>
            </a:r>
            <a:r>
              <a:rPr lang="en-US" sz="2300" dirty="0" err="1">
                <a:latin typeface="Calibri"/>
                <a:ea typeface="Calibri"/>
                <a:cs typeface="Calibri"/>
                <a:sym typeface="Calibri"/>
              </a:rPr>
              <a:t>en</a:t>
            </a:r>
            <a:r>
              <a:rPr lang="en-US" sz="2300" dirty="0">
                <a:latin typeface="Calibri"/>
                <a:ea typeface="Calibri"/>
                <a:cs typeface="Calibri"/>
                <a:sym typeface="Calibri"/>
              </a:rPr>
              <a:t> de </a:t>
            </a:r>
            <a:r>
              <a:rPr lang="en-US" sz="2300" b="1" dirty="0" err="1">
                <a:latin typeface="Calibri"/>
                <a:ea typeface="Calibri"/>
                <a:cs typeface="Calibri"/>
                <a:sym typeface="Calibri"/>
              </a:rPr>
              <a:t>toepassing</a:t>
            </a:r>
            <a:r>
              <a:rPr lang="en-US" sz="2300" b="1" dirty="0">
                <a:latin typeface="Calibri"/>
                <a:ea typeface="Calibri"/>
                <a:cs typeface="Calibri"/>
                <a:sym typeface="Calibri"/>
              </a:rPr>
              <a:t> van </a:t>
            </a:r>
            <a:r>
              <a:rPr lang="en-US" sz="2300" b="1" dirty="0" err="1">
                <a:latin typeface="Calibri"/>
                <a:ea typeface="Calibri"/>
                <a:cs typeface="Calibri"/>
                <a:sym typeface="Calibri"/>
              </a:rPr>
              <a:t>kennis</a:t>
            </a:r>
            <a:r>
              <a:rPr lang="en-US" sz="2300" b="1" dirty="0">
                <a:latin typeface="Calibri"/>
                <a:ea typeface="Calibri"/>
                <a:cs typeface="Calibri"/>
                <a:sym typeface="Calibri"/>
              </a:rPr>
              <a:t> </a:t>
            </a:r>
            <a:r>
              <a:rPr lang="en-US" sz="2300" dirty="0">
                <a:latin typeface="Calibri"/>
                <a:ea typeface="Calibri"/>
                <a:cs typeface="Calibri"/>
                <a:sym typeface="Calibri"/>
              </a:rPr>
              <a:t>in </a:t>
            </a:r>
            <a:r>
              <a:rPr lang="en-US" sz="2300" b="1" dirty="0" err="1">
                <a:latin typeface="Calibri"/>
                <a:ea typeface="Calibri"/>
                <a:cs typeface="Calibri"/>
                <a:sym typeface="Calibri"/>
              </a:rPr>
              <a:t>praktische</a:t>
            </a:r>
            <a:r>
              <a:rPr lang="en-US" sz="2300" b="1" dirty="0">
                <a:latin typeface="Calibri"/>
                <a:ea typeface="Calibri"/>
                <a:cs typeface="Calibri"/>
                <a:sym typeface="Calibri"/>
              </a:rPr>
              <a:t> </a:t>
            </a:r>
            <a:r>
              <a:rPr lang="en-US" sz="2300" b="1" dirty="0" err="1">
                <a:latin typeface="Calibri"/>
                <a:ea typeface="Calibri"/>
                <a:cs typeface="Calibri"/>
                <a:sym typeface="Calibri"/>
              </a:rPr>
              <a:t>contexten</a:t>
            </a:r>
            <a:r>
              <a:rPr lang="en-US" sz="2300" dirty="0">
                <a:latin typeface="Calibri"/>
                <a:ea typeface="Calibri"/>
                <a:cs typeface="Calibri"/>
                <a:sym typeface="Calibri"/>
              </a:rPr>
              <a:t>. </a:t>
            </a:r>
            <a:endParaRPr sz="2300" dirty="0"/>
          </a:p>
        </p:txBody>
      </p:sp>
      <p:sp>
        <p:nvSpPr>
          <p:cNvPr id="261" name="Google Shape;261;g349161778f7_0_59"/>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i="1">
                <a:latin typeface="Calibri"/>
                <a:ea typeface="Calibri"/>
                <a:cs typeface="Calibri"/>
                <a:sym typeface="Calibri"/>
              </a:rPr>
              <a:t>Bron afbeeldingen: Freepik</a:t>
            </a:r>
            <a:endParaRPr i="1">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Google Shape;267;g349161778f7_0_92"/>
          <p:cNvSpPr txBox="1">
            <a:spLocks noGrp="1"/>
          </p:cNvSpPr>
          <p:nvPr>
            <p:ph type="title"/>
          </p:nvPr>
        </p:nvSpPr>
        <p:spPr>
          <a:xfrm>
            <a:off x="97970" y="81642"/>
            <a:ext cx="11944500" cy="715800"/>
          </a:xfrm>
          <a:prstGeom prst="rect">
            <a:avLst/>
          </a:prstGeom>
        </p:spPr>
        <p:txBody>
          <a:bodyPr spcFirstLastPara="1" wrap="square" lIns="54000" tIns="54000" rIns="54000" bIns="54000" anchor="ctr" anchorCtr="0">
            <a:noAutofit/>
          </a:bodyPr>
          <a:lstStyle/>
          <a:p>
            <a:pPr marL="0" lvl="0" indent="0" algn="l" rtl="0">
              <a:spcBef>
                <a:spcPts val="0"/>
              </a:spcBef>
              <a:spcAft>
                <a:spcPts val="0"/>
              </a:spcAft>
              <a:buNone/>
            </a:pPr>
            <a:r>
              <a:rPr lang="en-US"/>
              <a:t>Leertheorieën als basis voor authentiek leren</a:t>
            </a:r>
            <a:endParaRPr/>
          </a:p>
        </p:txBody>
      </p:sp>
      <p:pic>
        <p:nvPicPr>
          <p:cNvPr id="268" name="Google Shape;268;g349161778f7_0_92"/>
          <p:cNvPicPr preferRelativeResize="0"/>
          <p:nvPr/>
        </p:nvPicPr>
        <p:blipFill>
          <a:blip r:embed="rId3">
            <a:alphaModFix/>
          </a:blip>
          <a:stretch>
            <a:fillRect/>
          </a:stretch>
        </p:blipFill>
        <p:spPr>
          <a:xfrm>
            <a:off x="3885300" y="1343603"/>
            <a:ext cx="4369850" cy="4227200"/>
          </a:xfrm>
          <a:prstGeom prst="rect">
            <a:avLst/>
          </a:prstGeom>
          <a:noFill/>
          <a:ln>
            <a:noFill/>
          </a:ln>
        </p:spPr>
      </p:pic>
      <p:sp>
        <p:nvSpPr>
          <p:cNvPr id="269" name="Google Shape;269;g349161778f7_0_92"/>
          <p:cNvSpPr txBox="1"/>
          <p:nvPr/>
        </p:nvSpPr>
        <p:spPr>
          <a:xfrm>
            <a:off x="4981375" y="2795500"/>
            <a:ext cx="2238300" cy="1563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2200" b="1">
                <a:solidFill>
                  <a:schemeClr val="dk1"/>
                </a:solidFill>
              </a:rPr>
              <a:t>Theoretische achtergrond van authentiek leren</a:t>
            </a:r>
            <a:endParaRPr sz="2200" b="1">
              <a:solidFill>
                <a:schemeClr val="dk1"/>
              </a:solidFill>
            </a:endParaRPr>
          </a:p>
        </p:txBody>
      </p:sp>
      <p:sp>
        <p:nvSpPr>
          <p:cNvPr id="270" name="Google Shape;270;g349161778f7_0_92"/>
          <p:cNvSpPr txBox="1"/>
          <p:nvPr/>
        </p:nvSpPr>
        <p:spPr>
          <a:xfrm>
            <a:off x="8114500" y="1814450"/>
            <a:ext cx="2381700" cy="44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200" b="1">
                <a:solidFill>
                  <a:srgbClr val="8E7CC3"/>
                </a:solidFill>
              </a:rPr>
              <a:t>Constructivisme</a:t>
            </a:r>
            <a:endParaRPr sz="2200" b="1">
              <a:solidFill>
                <a:srgbClr val="8E7CC3"/>
              </a:solidFill>
            </a:endParaRPr>
          </a:p>
        </p:txBody>
      </p:sp>
      <p:sp>
        <p:nvSpPr>
          <p:cNvPr id="271" name="Google Shape;271;g349161778f7_0_92"/>
          <p:cNvSpPr txBox="1"/>
          <p:nvPr/>
        </p:nvSpPr>
        <p:spPr>
          <a:xfrm>
            <a:off x="8114500" y="3948050"/>
            <a:ext cx="2381700" cy="44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200" b="1" dirty="0" err="1">
                <a:solidFill>
                  <a:srgbClr val="76A5AF"/>
                </a:solidFill>
              </a:rPr>
              <a:t>Sociaal</a:t>
            </a:r>
            <a:r>
              <a:rPr lang="en-US" sz="2200" b="1" dirty="0">
                <a:solidFill>
                  <a:srgbClr val="76A5AF"/>
                </a:solidFill>
              </a:rPr>
              <a:t> </a:t>
            </a:r>
            <a:r>
              <a:rPr lang="en-US" sz="2200" b="1" dirty="0" err="1">
                <a:solidFill>
                  <a:srgbClr val="76A5AF"/>
                </a:solidFill>
              </a:rPr>
              <a:t>constructivisme</a:t>
            </a:r>
            <a:endParaRPr sz="2200" b="1" dirty="0">
              <a:solidFill>
                <a:srgbClr val="76A5AF"/>
              </a:solidFill>
            </a:endParaRPr>
          </a:p>
        </p:txBody>
      </p:sp>
      <p:sp>
        <p:nvSpPr>
          <p:cNvPr id="272" name="Google Shape;272;g349161778f7_0_92"/>
          <p:cNvSpPr txBox="1"/>
          <p:nvPr/>
        </p:nvSpPr>
        <p:spPr>
          <a:xfrm>
            <a:off x="5438575" y="5529450"/>
            <a:ext cx="2381700" cy="44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200" b="1">
                <a:solidFill>
                  <a:srgbClr val="1C4587"/>
                </a:solidFill>
              </a:rPr>
              <a:t>Gelegen leren</a:t>
            </a:r>
            <a:endParaRPr sz="2200" b="1">
              <a:solidFill>
                <a:srgbClr val="1C4587"/>
              </a:solidFill>
            </a:endParaRPr>
          </a:p>
        </p:txBody>
      </p:sp>
      <p:sp>
        <p:nvSpPr>
          <p:cNvPr id="273" name="Google Shape;273;g349161778f7_0_92"/>
          <p:cNvSpPr txBox="1"/>
          <p:nvPr/>
        </p:nvSpPr>
        <p:spPr>
          <a:xfrm>
            <a:off x="1713700" y="3948050"/>
            <a:ext cx="2381700" cy="44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200" b="1" dirty="0" err="1"/>
              <a:t>Praktijkgemeen-schappen</a:t>
            </a:r>
            <a:endParaRPr sz="2200" b="1" dirty="0"/>
          </a:p>
        </p:txBody>
      </p:sp>
      <p:sp>
        <p:nvSpPr>
          <p:cNvPr id="274" name="Google Shape;274;g349161778f7_0_92"/>
          <p:cNvSpPr txBox="1"/>
          <p:nvPr/>
        </p:nvSpPr>
        <p:spPr>
          <a:xfrm>
            <a:off x="1866100" y="1814450"/>
            <a:ext cx="2381700" cy="44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200" b="1" dirty="0" err="1">
                <a:solidFill>
                  <a:srgbClr val="6FA8DC"/>
                </a:solidFill>
              </a:rPr>
              <a:t>Leergemeen-schappen</a:t>
            </a:r>
            <a:endParaRPr sz="2200" b="1" dirty="0">
              <a:solidFill>
                <a:srgbClr val="6FA8DC"/>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g349161778f7_0_68"/>
          <p:cNvSpPr txBox="1">
            <a:spLocks noGrp="1"/>
          </p:cNvSpPr>
          <p:nvPr>
            <p:ph type="title"/>
          </p:nvPr>
        </p:nvSpPr>
        <p:spPr>
          <a:xfrm>
            <a:off x="97970" y="81642"/>
            <a:ext cx="11944500" cy="715800"/>
          </a:xfrm>
          <a:prstGeom prst="rect">
            <a:avLst/>
          </a:prstGeom>
        </p:spPr>
        <p:txBody>
          <a:bodyPr spcFirstLastPara="1" wrap="square" lIns="54000" tIns="54000" rIns="54000" bIns="54000" anchor="ctr" anchorCtr="0">
            <a:noAutofit/>
          </a:bodyPr>
          <a:lstStyle/>
          <a:p>
            <a:pPr marL="0" lvl="0" indent="0" algn="l" rtl="0">
              <a:spcBef>
                <a:spcPts val="0"/>
              </a:spcBef>
              <a:spcAft>
                <a:spcPts val="0"/>
              </a:spcAft>
              <a:buNone/>
            </a:pPr>
            <a:r>
              <a:rPr lang="en-US"/>
              <a:t>Authentieke leerprincipes</a:t>
            </a:r>
            <a:endParaRPr/>
          </a:p>
        </p:txBody>
      </p:sp>
      <p:pic>
        <p:nvPicPr>
          <p:cNvPr id="281" name="Google Shape;281;g349161778f7_0_68"/>
          <p:cNvPicPr preferRelativeResize="0"/>
          <p:nvPr/>
        </p:nvPicPr>
        <p:blipFill>
          <a:blip r:embed="rId3">
            <a:alphaModFix/>
          </a:blip>
          <a:stretch>
            <a:fillRect/>
          </a:stretch>
        </p:blipFill>
        <p:spPr>
          <a:xfrm>
            <a:off x="4731325" y="2095851"/>
            <a:ext cx="2677799" cy="4762150"/>
          </a:xfrm>
          <a:prstGeom prst="rect">
            <a:avLst/>
          </a:prstGeom>
          <a:noFill/>
          <a:ln>
            <a:noFill/>
          </a:ln>
        </p:spPr>
      </p:pic>
      <p:sp>
        <p:nvSpPr>
          <p:cNvPr id="282" name="Google Shape;282;g349161778f7_0_68"/>
          <p:cNvSpPr/>
          <p:nvPr/>
        </p:nvSpPr>
        <p:spPr>
          <a:xfrm>
            <a:off x="4550950" y="4576150"/>
            <a:ext cx="3070200" cy="3729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b="1" dirty="0" err="1">
                <a:solidFill>
                  <a:schemeClr val="accent4"/>
                </a:solidFill>
                <a:latin typeface="Calibri"/>
                <a:ea typeface="Calibri"/>
                <a:cs typeface="Calibri"/>
                <a:sym typeface="Calibri"/>
              </a:rPr>
              <a:t>Authentieke</a:t>
            </a:r>
            <a:r>
              <a:rPr lang="en-US" b="1" dirty="0">
                <a:solidFill>
                  <a:schemeClr val="accent4"/>
                </a:solidFill>
                <a:latin typeface="Calibri"/>
                <a:ea typeface="Calibri"/>
                <a:cs typeface="Calibri"/>
                <a:sym typeface="Calibri"/>
              </a:rPr>
              <a:t> </a:t>
            </a:r>
            <a:r>
              <a:rPr lang="en-US" b="1" dirty="0" err="1">
                <a:solidFill>
                  <a:schemeClr val="accent4"/>
                </a:solidFill>
                <a:latin typeface="Calibri"/>
                <a:ea typeface="Calibri"/>
                <a:cs typeface="Calibri"/>
                <a:sym typeface="Calibri"/>
              </a:rPr>
              <a:t>leerprincipes</a:t>
            </a:r>
            <a:endParaRPr b="1" dirty="0">
              <a:solidFill>
                <a:schemeClr val="accent4"/>
              </a:solidFill>
              <a:latin typeface="Calibri"/>
              <a:ea typeface="Calibri"/>
              <a:cs typeface="Calibri"/>
              <a:sym typeface="Calibri"/>
            </a:endParaRPr>
          </a:p>
        </p:txBody>
      </p:sp>
      <p:sp>
        <p:nvSpPr>
          <p:cNvPr id="283" name="Google Shape;283;g349161778f7_0_68"/>
          <p:cNvSpPr/>
          <p:nvPr/>
        </p:nvSpPr>
        <p:spPr>
          <a:xfrm>
            <a:off x="2513725" y="1329375"/>
            <a:ext cx="1936800" cy="1262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lnSpc>
                <a:spcPct val="115000"/>
              </a:lnSpc>
              <a:spcBef>
                <a:spcPts val="1200"/>
              </a:spcBef>
              <a:spcAft>
                <a:spcPts val="1200"/>
              </a:spcAft>
              <a:buNone/>
            </a:pPr>
            <a:r>
              <a:rPr lang="en-US" dirty="0" err="1">
                <a:latin typeface="Calibri"/>
                <a:ea typeface="Calibri"/>
                <a:cs typeface="Calibri"/>
                <a:sym typeface="Calibri"/>
              </a:rPr>
              <a:t>Authentieke</a:t>
            </a:r>
            <a:r>
              <a:rPr lang="en-US" dirty="0">
                <a:latin typeface="Calibri"/>
                <a:ea typeface="Calibri"/>
                <a:cs typeface="Calibri"/>
                <a:sym typeface="Calibri"/>
              </a:rPr>
              <a:t> </a:t>
            </a:r>
            <a:r>
              <a:rPr lang="en-US" dirty="0" err="1">
                <a:latin typeface="Calibri"/>
                <a:ea typeface="Calibri"/>
                <a:cs typeface="Calibri"/>
                <a:sym typeface="Calibri"/>
              </a:rPr>
              <a:t>beoordelingen</a:t>
            </a:r>
            <a:endParaRPr dirty="0">
              <a:latin typeface="Calibri"/>
              <a:ea typeface="Calibri"/>
              <a:cs typeface="Calibri"/>
              <a:sym typeface="Calibri"/>
            </a:endParaRPr>
          </a:p>
        </p:txBody>
      </p:sp>
      <p:sp>
        <p:nvSpPr>
          <p:cNvPr id="284" name="Google Shape;284;g349161778f7_0_68"/>
          <p:cNvSpPr/>
          <p:nvPr/>
        </p:nvSpPr>
        <p:spPr>
          <a:xfrm>
            <a:off x="857725" y="2668275"/>
            <a:ext cx="1936800" cy="1262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dirty="0">
                <a:latin typeface="Calibri"/>
                <a:ea typeface="Calibri"/>
                <a:cs typeface="Calibri"/>
                <a:sym typeface="Calibri"/>
              </a:rPr>
              <a:t>Framework</a:t>
            </a:r>
            <a:endParaRPr dirty="0">
              <a:latin typeface="Calibri"/>
              <a:ea typeface="Calibri"/>
              <a:cs typeface="Calibri"/>
              <a:sym typeface="Calibri"/>
            </a:endParaRPr>
          </a:p>
        </p:txBody>
      </p:sp>
      <p:sp>
        <p:nvSpPr>
          <p:cNvPr id="285" name="Google Shape;285;g349161778f7_0_68"/>
          <p:cNvSpPr/>
          <p:nvPr/>
        </p:nvSpPr>
        <p:spPr>
          <a:xfrm>
            <a:off x="857725" y="4423750"/>
            <a:ext cx="1936800" cy="1262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dirty="0" err="1">
                <a:latin typeface="Calibri"/>
                <a:ea typeface="Calibri"/>
                <a:cs typeface="Calibri"/>
                <a:sym typeface="Calibri"/>
              </a:rPr>
              <a:t>Uitvoering</a:t>
            </a:r>
            <a:endParaRPr dirty="0">
              <a:latin typeface="Calibri"/>
              <a:ea typeface="Calibri"/>
              <a:cs typeface="Calibri"/>
              <a:sym typeface="Calibri"/>
            </a:endParaRPr>
          </a:p>
        </p:txBody>
      </p:sp>
      <p:sp>
        <p:nvSpPr>
          <p:cNvPr id="286" name="Google Shape;286;g349161778f7_0_68"/>
          <p:cNvSpPr/>
          <p:nvPr/>
        </p:nvSpPr>
        <p:spPr>
          <a:xfrm>
            <a:off x="2794525" y="5519100"/>
            <a:ext cx="1936800" cy="1262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dirty="0" err="1">
                <a:latin typeface="Calibri"/>
                <a:ea typeface="Calibri"/>
                <a:cs typeface="Calibri"/>
                <a:sym typeface="Calibri"/>
              </a:rPr>
              <a:t>Articulatie</a:t>
            </a:r>
            <a:endParaRPr dirty="0">
              <a:latin typeface="Calibri"/>
              <a:ea typeface="Calibri"/>
              <a:cs typeface="Calibri"/>
              <a:sym typeface="Calibri"/>
            </a:endParaRPr>
          </a:p>
        </p:txBody>
      </p:sp>
      <p:sp>
        <p:nvSpPr>
          <p:cNvPr id="287" name="Google Shape;287;g349161778f7_0_68"/>
          <p:cNvSpPr/>
          <p:nvPr/>
        </p:nvSpPr>
        <p:spPr>
          <a:xfrm>
            <a:off x="5127600" y="907400"/>
            <a:ext cx="1936800" cy="1262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lnSpc>
                <a:spcPct val="115000"/>
              </a:lnSpc>
              <a:spcBef>
                <a:spcPts val="1200"/>
              </a:spcBef>
              <a:spcAft>
                <a:spcPts val="1200"/>
              </a:spcAft>
              <a:buNone/>
            </a:pPr>
            <a:r>
              <a:rPr lang="en-US" dirty="0" err="1">
                <a:latin typeface="Calibri"/>
                <a:ea typeface="Calibri"/>
                <a:cs typeface="Calibri"/>
                <a:sym typeface="Calibri"/>
              </a:rPr>
              <a:t>Authentieke</a:t>
            </a:r>
            <a:r>
              <a:rPr lang="en-US" dirty="0">
                <a:latin typeface="Calibri"/>
                <a:ea typeface="Calibri"/>
                <a:cs typeface="Calibri"/>
                <a:sym typeface="Calibri"/>
              </a:rPr>
              <a:t> context</a:t>
            </a:r>
            <a:endParaRPr dirty="0">
              <a:latin typeface="Calibri"/>
              <a:ea typeface="Calibri"/>
              <a:cs typeface="Calibri"/>
              <a:sym typeface="Calibri"/>
            </a:endParaRPr>
          </a:p>
        </p:txBody>
      </p:sp>
      <p:sp>
        <p:nvSpPr>
          <p:cNvPr id="288" name="Google Shape;288;g349161778f7_0_68"/>
          <p:cNvSpPr/>
          <p:nvPr/>
        </p:nvSpPr>
        <p:spPr>
          <a:xfrm>
            <a:off x="7847725" y="1329375"/>
            <a:ext cx="1936800" cy="1262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dirty="0" err="1">
                <a:latin typeface="Calibri"/>
                <a:ea typeface="Calibri"/>
                <a:cs typeface="Calibri"/>
                <a:sym typeface="Calibri"/>
              </a:rPr>
              <a:t>Authentieke</a:t>
            </a:r>
            <a:r>
              <a:rPr lang="en-US" dirty="0">
                <a:latin typeface="Calibri"/>
                <a:ea typeface="Calibri"/>
                <a:cs typeface="Calibri"/>
                <a:sym typeface="Calibri"/>
              </a:rPr>
              <a:t> </a:t>
            </a:r>
            <a:r>
              <a:rPr lang="en-US" dirty="0" err="1">
                <a:latin typeface="Calibri"/>
                <a:ea typeface="Calibri"/>
                <a:cs typeface="Calibri"/>
                <a:sym typeface="Calibri"/>
              </a:rPr>
              <a:t>taak</a:t>
            </a:r>
            <a:endParaRPr dirty="0">
              <a:latin typeface="Calibri"/>
              <a:ea typeface="Calibri"/>
              <a:cs typeface="Calibri"/>
              <a:sym typeface="Calibri"/>
            </a:endParaRPr>
          </a:p>
        </p:txBody>
      </p:sp>
      <p:sp>
        <p:nvSpPr>
          <p:cNvPr id="289" name="Google Shape;289;g349161778f7_0_68"/>
          <p:cNvSpPr/>
          <p:nvPr/>
        </p:nvSpPr>
        <p:spPr>
          <a:xfrm>
            <a:off x="9468325" y="2668275"/>
            <a:ext cx="2013000" cy="1262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lnSpc>
                <a:spcPct val="115000"/>
              </a:lnSpc>
              <a:spcBef>
                <a:spcPts val="1200"/>
              </a:spcBef>
              <a:spcAft>
                <a:spcPts val="1200"/>
              </a:spcAft>
              <a:buNone/>
            </a:pPr>
            <a:r>
              <a:rPr lang="en-US" dirty="0" err="1">
                <a:latin typeface="Calibri"/>
                <a:ea typeface="Calibri"/>
                <a:cs typeface="Calibri"/>
                <a:sym typeface="Calibri"/>
              </a:rPr>
              <a:t>Expertprestaties</a:t>
            </a:r>
            <a:r>
              <a:rPr lang="en-US" dirty="0">
                <a:latin typeface="Calibri"/>
                <a:ea typeface="Calibri"/>
                <a:cs typeface="Calibri"/>
                <a:sym typeface="Calibri"/>
              </a:rPr>
              <a:t> (</a:t>
            </a:r>
            <a:r>
              <a:rPr lang="en-US" dirty="0" err="1">
                <a:latin typeface="Calibri"/>
                <a:ea typeface="Calibri"/>
                <a:cs typeface="Calibri"/>
                <a:sym typeface="Calibri"/>
              </a:rPr>
              <a:t>rolmodellen</a:t>
            </a:r>
            <a:r>
              <a:rPr lang="en-US" dirty="0">
                <a:latin typeface="Calibri"/>
                <a:ea typeface="Calibri"/>
                <a:cs typeface="Calibri"/>
                <a:sym typeface="Calibri"/>
              </a:rPr>
              <a:t>)</a:t>
            </a:r>
            <a:endParaRPr dirty="0">
              <a:latin typeface="Calibri"/>
              <a:ea typeface="Calibri"/>
              <a:cs typeface="Calibri"/>
              <a:sym typeface="Calibri"/>
            </a:endParaRPr>
          </a:p>
        </p:txBody>
      </p:sp>
      <p:sp>
        <p:nvSpPr>
          <p:cNvPr id="290" name="Google Shape;290;g349161778f7_0_68"/>
          <p:cNvSpPr/>
          <p:nvPr/>
        </p:nvSpPr>
        <p:spPr>
          <a:xfrm>
            <a:off x="9544525" y="4423750"/>
            <a:ext cx="1936800" cy="1262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dirty="0" err="1">
                <a:latin typeface="Calibri"/>
                <a:ea typeface="Calibri"/>
                <a:cs typeface="Calibri"/>
                <a:sym typeface="Calibri"/>
              </a:rPr>
              <a:t>Meerdere</a:t>
            </a:r>
            <a:r>
              <a:rPr lang="en-US" dirty="0">
                <a:latin typeface="Calibri"/>
                <a:ea typeface="Calibri"/>
                <a:cs typeface="Calibri"/>
                <a:sym typeface="Calibri"/>
              </a:rPr>
              <a:t> </a:t>
            </a:r>
            <a:r>
              <a:rPr lang="en-US" dirty="0" err="1">
                <a:latin typeface="Calibri"/>
                <a:ea typeface="Calibri"/>
                <a:cs typeface="Calibri"/>
                <a:sym typeface="Calibri"/>
              </a:rPr>
              <a:t>perspectieven</a:t>
            </a:r>
            <a:endParaRPr dirty="0">
              <a:latin typeface="Calibri"/>
              <a:ea typeface="Calibri"/>
              <a:cs typeface="Calibri"/>
              <a:sym typeface="Calibri"/>
            </a:endParaRPr>
          </a:p>
        </p:txBody>
      </p:sp>
      <p:sp>
        <p:nvSpPr>
          <p:cNvPr id="291" name="Google Shape;291;g349161778f7_0_68"/>
          <p:cNvSpPr/>
          <p:nvPr/>
        </p:nvSpPr>
        <p:spPr>
          <a:xfrm>
            <a:off x="7485750" y="5519100"/>
            <a:ext cx="1936800" cy="12627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dirty="0" err="1">
                <a:latin typeface="Calibri"/>
                <a:ea typeface="Calibri"/>
                <a:cs typeface="Calibri"/>
                <a:sym typeface="Calibri"/>
              </a:rPr>
              <a:t>Samenwerking</a:t>
            </a:r>
            <a:endParaRPr dirty="0">
              <a:latin typeface="Calibri"/>
              <a:ea typeface="Calibri"/>
              <a:cs typeface="Calibri"/>
              <a:sym typeface="Calibri"/>
            </a:endParaRPr>
          </a:p>
        </p:txBody>
      </p:sp>
      <p:sp>
        <p:nvSpPr>
          <p:cNvPr id="292" name="Google Shape;292;g349161778f7_0_68"/>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i="1">
                <a:latin typeface="Calibri"/>
                <a:ea typeface="Calibri"/>
                <a:cs typeface="Calibri"/>
                <a:sym typeface="Calibri"/>
              </a:rPr>
              <a:t>Bron afbeeldingen: Freepik</a:t>
            </a:r>
            <a:endParaRPr i="1">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Google Shape;90;p2"/>
          <p:cNvSpPr txBox="1">
            <a:spLocks noGrp="1"/>
          </p:cNvSpPr>
          <p:nvPr>
            <p:ph type="ctrTitle"/>
          </p:nvPr>
        </p:nvSpPr>
        <p:spPr>
          <a:xfrm>
            <a:off x="374726" y="2184268"/>
            <a:ext cx="6914821" cy="1334065"/>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62500"/>
              <a:buFont typeface="Calibri"/>
              <a:buNone/>
            </a:pPr>
            <a:r>
              <a:rPr lang="nl" dirty="0"/>
              <a:t>Module 1: Overzicht van het TINKER-project en eerste introductie tot authentiek leren en genderinclusieve opdrachten</a:t>
            </a:r>
            <a:endParaRPr dirty="0"/>
          </a:p>
        </p:txBody>
      </p:sp>
      <p:sp>
        <p:nvSpPr>
          <p:cNvPr id="91" name="Google Shape;91;p2"/>
          <p:cNvSpPr txBox="1">
            <a:spLocks noGrp="1"/>
          </p:cNvSpPr>
          <p:nvPr>
            <p:ph type="subTitle" idx="1"/>
          </p:nvPr>
        </p:nvSpPr>
        <p:spPr>
          <a:xfrm>
            <a:off x="401324" y="3651830"/>
            <a:ext cx="6893057" cy="129283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1600"/>
              <a:buNone/>
            </a:pPr>
            <a:r>
              <a:rPr lang="nl" dirty="0"/>
              <a:t>Eenheid 1.1: Authentiek leren voor genderinclusief onderwijs</a:t>
            </a:r>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Google Shape;298;g349161778f7_0_134"/>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Activiteit 3: zelfreflectie</a:t>
            </a:r>
            <a:endParaRPr/>
          </a:p>
        </p:txBody>
      </p:sp>
      <p:sp>
        <p:nvSpPr>
          <p:cNvPr id="299" name="Google Shape;299;g349161778f7_0_134"/>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marR="0" lvl="0" indent="-20320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sp>
        <p:nvSpPr>
          <p:cNvPr id="300" name="Google Shape;300;g349161778f7_0_134"/>
          <p:cNvSpPr txBox="1"/>
          <p:nvPr/>
        </p:nvSpPr>
        <p:spPr>
          <a:xfrm>
            <a:off x="232425" y="1010050"/>
            <a:ext cx="11736000" cy="2109000"/>
          </a:xfrm>
          <a:prstGeom prst="rect">
            <a:avLst/>
          </a:prstGeom>
          <a:solidFill>
            <a:schemeClr val="lt1"/>
          </a:solid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500" dirty="0">
              <a:solidFill>
                <a:schemeClr val="dk1"/>
              </a:solidFill>
              <a:latin typeface="Calibri"/>
              <a:ea typeface="Calibri"/>
              <a:cs typeface="Calibri"/>
              <a:sym typeface="Calibri"/>
            </a:endParaRPr>
          </a:p>
          <a:p>
            <a:pPr marL="0" lvl="0" indent="0" algn="ctr" rtl="0">
              <a:spcBef>
                <a:spcPts val="0"/>
              </a:spcBef>
              <a:spcAft>
                <a:spcPts val="0"/>
              </a:spcAft>
              <a:buNone/>
            </a:pPr>
            <a:r>
              <a:rPr lang="en-US" sz="2500" dirty="0" err="1">
                <a:solidFill>
                  <a:schemeClr val="dk1"/>
                </a:solidFill>
                <a:latin typeface="Calibri"/>
                <a:ea typeface="Calibri"/>
                <a:cs typeface="Calibri"/>
                <a:sym typeface="Calibri"/>
              </a:rPr>
              <a:t>Bespreek</a:t>
            </a:r>
            <a:r>
              <a:rPr lang="en-US" sz="2500" dirty="0">
                <a:solidFill>
                  <a:schemeClr val="dk1"/>
                </a:solidFill>
                <a:latin typeface="Calibri"/>
                <a:ea typeface="Calibri"/>
                <a:cs typeface="Calibri"/>
                <a:sym typeface="Calibri"/>
              </a:rPr>
              <a:t> in </a:t>
            </a:r>
            <a:r>
              <a:rPr lang="en-US" sz="2500" dirty="0" err="1">
                <a:solidFill>
                  <a:schemeClr val="dk1"/>
                </a:solidFill>
                <a:latin typeface="Calibri"/>
                <a:ea typeface="Calibri"/>
                <a:cs typeface="Calibri"/>
                <a:sym typeface="Calibri"/>
              </a:rPr>
              <a:t>jouw</a:t>
            </a:r>
            <a:r>
              <a:rPr lang="en-US" sz="2500" dirty="0">
                <a:solidFill>
                  <a:schemeClr val="dk1"/>
                </a:solidFill>
                <a:latin typeface="Calibri"/>
                <a:ea typeface="Calibri"/>
                <a:cs typeface="Calibri"/>
                <a:sym typeface="Calibri"/>
              </a:rPr>
              <a:t> </a:t>
            </a:r>
            <a:r>
              <a:rPr lang="en-US" sz="2500" dirty="0" err="1">
                <a:solidFill>
                  <a:schemeClr val="dk1"/>
                </a:solidFill>
                <a:latin typeface="Calibri"/>
                <a:ea typeface="Calibri"/>
                <a:cs typeface="Calibri"/>
                <a:sym typeface="Calibri"/>
              </a:rPr>
              <a:t>groep</a:t>
            </a:r>
            <a:r>
              <a:rPr lang="en-US" sz="2500" dirty="0">
                <a:solidFill>
                  <a:schemeClr val="dk1"/>
                </a:solidFill>
                <a:latin typeface="Calibri"/>
                <a:ea typeface="Calibri"/>
                <a:cs typeface="Calibri"/>
                <a:sym typeface="Calibri"/>
              </a:rPr>
              <a:t> het </a:t>
            </a:r>
            <a:r>
              <a:rPr lang="en-US" sz="2500" dirty="0" err="1">
                <a:solidFill>
                  <a:schemeClr val="dk1"/>
                </a:solidFill>
                <a:latin typeface="Calibri"/>
                <a:ea typeface="Calibri"/>
                <a:cs typeface="Calibri"/>
                <a:sym typeface="Calibri"/>
              </a:rPr>
              <a:t>volgende</a:t>
            </a:r>
            <a:r>
              <a:rPr lang="en-US" sz="2500" dirty="0">
                <a:solidFill>
                  <a:schemeClr val="dk1"/>
                </a:solidFill>
                <a:latin typeface="Calibri"/>
                <a:ea typeface="Calibri"/>
                <a:cs typeface="Calibri"/>
                <a:sym typeface="Calibri"/>
              </a:rPr>
              <a:t>:</a:t>
            </a:r>
            <a:endParaRPr sz="2500" dirty="0">
              <a:solidFill>
                <a:schemeClr val="dk1"/>
              </a:solidFill>
              <a:latin typeface="Calibri"/>
              <a:ea typeface="Calibri"/>
              <a:cs typeface="Calibri"/>
              <a:sym typeface="Calibri"/>
            </a:endParaRPr>
          </a:p>
          <a:p>
            <a:pPr marL="0" lvl="0" indent="0" algn="ctr" rtl="0">
              <a:spcBef>
                <a:spcPts val="0"/>
              </a:spcBef>
              <a:spcAft>
                <a:spcPts val="0"/>
              </a:spcAft>
              <a:buNone/>
            </a:pPr>
            <a:r>
              <a:rPr lang="en-US" sz="2500" dirty="0">
                <a:solidFill>
                  <a:schemeClr val="dk1"/>
                </a:solidFill>
                <a:latin typeface="Calibri"/>
                <a:ea typeface="Calibri"/>
                <a:cs typeface="Calibri"/>
                <a:sym typeface="Calibri"/>
              </a:rPr>
              <a:t>Hoe </a:t>
            </a:r>
            <a:r>
              <a:rPr lang="en-US" sz="2500" dirty="0" err="1">
                <a:solidFill>
                  <a:schemeClr val="dk1"/>
                </a:solidFill>
                <a:latin typeface="Calibri"/>
                <a:ea typeface="Calibri"/>
                <a:cs typeface="Calibri"/>
                <a:sym typeface="Calibri"/>
              </a:rPr>
              <a:t>heb</a:t>
            </a:r>
            <a:r>
              <a:rPr lang="en-US" sz="2500" dirty="0">
                <a:solidFill>
                  <a:schemeClr val="dk1"/>
                </a:solidFill>
                <a:latin typeface="Calibri"/>
                <a:ea typeface="Calibri"/>
                <a:cs typeface="Calibri"/>
                <a:sym typeface="Calibri"/>
              </a:rPr>
              <a:t> </a:t>
            </a:r>
            <a:r>
              <a:rPr lang="en-US" sz="2500" dirty="0" err="1">
                <a:solidFill>
                  <a:schemeClr val="dk1"/>
                </a:solidFill>
                <a:latin typeface="Calibri"/>
                <a:ea typeface="Calibri"/>
                <a:cs typeface="Calibri"/>
                <a:sym typeface="Calibri"/>
              </a:rPr>
              <a:t>jij</a:t>
            </a:r>
            <a:r>
              <a:rPr lang="en-US" sz="2500" dirty="0">
                <a:solidFill>
                  <a:schemeClr val="dk1"/>
                </a:solidFill>
                <a:latin typeface="Calibri"/>
                <a:ea typeface="Calibri"/>
                <a:cs typeface="Calibri"/>
                <a:sym typeface="Calibri"/>
              </a:rPr>
              <a:t> </a:t>
            </a:r>
            <a:r>
              <a:rPr lang="en-US" sz="2500" dirty="0" err="1">
                <a:solidFill>
                  <a:schemeClr val="dk1"/>
                </a:solidFill>
                <a:latin typeface="Calibri"/>
                <a:ea typeface="Calibri"/>
                <a:cs typeface="Calibri"/>
                <a:sym typeface="Calibri"/>
              </a:rPr>
              <a:t>authentiek</a:t>
            </a:r>
            <a:r>
              <a:rPr lang="en-US" sz="2500" dirty="0">
                <a:solidFill>
                  <a:schemeClr val="dk1"/>
                </a:solidFill>
                <a:latin typeface="Calibri"/>
                <a:ea typeface="Calibri"/>
                <a:cs typeface="Calibri"/>
                <a:sym typeface="Calibri"/>
              </a:rPr>
              <a:t> </a:t>
            </a:r>
            <a:r>
              <a:rPr lang="en-US" sz="2500" dirty="0" err="1">
                <a:solidFill>
                  <a:schemeClr val="dk1"/>
                </a:solidFill>
                <a:latin typeface="Calibri"/>
                <a:ea typeface="Calibri"/>
                <a:cs typeface="Calibri"/>
                <a:sym typeface="Calibri"/>
              </a:rPr>
              <a:t>leren</a:t>
            </a:r>
            <a:r>
              <a:rPr lang="en-US" sz="2500" dirty="0">
                <a:solidFill>
                  <a:schemeClr val="dk1"/>
                </a:solidFill>
                <a:latin typeface="Calibri"/>
                <a:ea typeface="Calibri"/>
                <a:cs typeface="Calibri"/>
                <a:sym typeface="Calibri"/>
              </a:rPr>
              <a:t> </a:t>
            </a:r>
            <a:r>
              <a:rPr lang="en-US" sz="2500" dirty="0" err="1">
                <a:solidFill>
                  <a:schemeClr val="dk1"/>
                </a:solidFill>
                <a:latin typeface="Calibri"/>
                <a:ea typeface="Calibri"/>
                <a:cs typeface="Calibri"/>
                <a:sym typeface="Calibri"/>
              </a:rPr>
              <a:t>toegepast</a:t>
            </a:r>
            <a:r>
              <a:rPr lang="en-US" sz="2500" dirty="0">
                <a:solidFill>
                  <a:schemeClr val="dk1"/>
                </a:solidFill>
                <a:latin typeface="Calibri"/>
                <a:ea typeface="Calibri"/>
                <a:cs typeface="Calibri"/>
                <a:sym typeface="Calibri"/>
              </a:rPr>
              <a:t> in </a:t>
            </a:r>
            <a:r>
              <a:rPr lang="en-US" sz="2500" dirty="0" err="1">
                <a:solidFill>
                  <a:schemeClr val="dk1"/>
                </a:solidFill>
                <a:latin typeface="Calibri"/>
                <a:ea typeface="Calibri"/>
                <a:cs typeface="Calibri"/>
                <a:sym typeface="Calibri"/>
              </a:rPr>
              <a:t>jouw</a:t>
            </a:r>
            <a:r>
              <a:rPr lang="en-US" sz="2500" dirty="0">
                <a:solidFill>
                  <a:schemeClr val="dk1"/>
                </a:solidFill>
                <a:latin typeface="Calibri"/>
                <a:ea typeface="Calibri"/>
                <a:cs typeface="Calibri"/>
                <a:sym typeface="Calibri"/>
              </a:rPr>
              <a:t> </a:t>
            </a:r>
            <a:r>
              <a:rPr lang="en-US" sz="2500" dirty="0" err="1">
                <a:solidFill>
                  <a:schemeClr val="dk1"/>
                </a:solidFill>
                <a:latin typeface="Calibri"/>
                <a:ea typeface="Calibri"/>
                <a:cs typeface="Calibri"/>
                <a:sym typeface="Calibri"/>
              </a:rPr>
              <a:t>klas</a:t>
            </a:r>
            <a:r>
              <a:rPr lang="en-US" sz="2500" dirty="0">
                <a:solidFill>
                  <a:schemeClr val="dk1"/>
                </a:solidFill>
                <a:latin typeface="Calibri"/>
                <a:ea typeface="Calibri"/>
                <a:cs typeface="Calibri"/>
                <a:sym typeface="Calibri"/>
              </a:rPr>
              <a:t>?</a:t>
            </a:r>
            <a:endParaRPr sz="2500" dirty="0">
              <a:solidFill>
                <a:schemeClr val="dk1"/>
              </a:solidFill>
              <a:latin typeface="Calibri"/>
              <a:ea typeface="Calibri"/>
              <a:cs typeface="Calibri"/>
              <a:sym typeface="Calibri"/>
            </a:endParaRPr>
          </a:p>
        </p:txBody>
      </p:sp>
      <p:sp>
        <p:nvSpPr>
          <p:cNvPr id="301" name="Google Shape;301;g349161778f7_0_134"/>
          <p:cNvSpPr/>
          <p:nvPr/>
        </p:nvSpPr>
        <p:spPr>
          <a:xfrm rot="10800000">
            <a:off x="3589625" y="3414850"/>
            <a:ext cx="4505100" cy="2482200"/>
          </a:xfrm>
          <a:prstGeom prst="wedgeRoundRectCallout">
            <a:avLst>
              <a:gd name="adj1" fmla="val -20833"/>
              <a:gd name="adj2" fmla="val 62500"/>
              <a:gd name="adj3" fmla="val 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02" name="Google Shape;302;g349161778f7_0_134"/>
          <p:cNvSpPr txBox="1"/>
          <p:nvPr/>
        </p:nvSpPr>
        <p:spPr>
          <a:xfrm>
            <a:off x="3733150" y="3420400"/>
            <a:ext cx="4232400" cy="2109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500" dirty="0">
              <a:latin typeface="Calibri"/>
              <a:ea typeface="Calibri"/>
              <a:cs typeface="Calibri"/>
              <a:sym typeface="Calibri"/>
            </a:endParaRPr>
          </a:p>
          <a:p>
            <a:pPr marL="0" lvl="0" indent="0" algn="ctr" rtl="0">
              <a:spcBef>
                <a:spcPts val="0"/>
              </a:spcBef>
              <a:spcAft>
                <a:spcPts val="0"/>
              </a:spcAft>
              <a:buNone/>
            </a:pPr>
            <a:r>
              <a:rPr lang="en-US" sz="2500" dirty="0" err="1">
                <a:latin typeface="Calibri"/>
                <a:ea typeface="Calibri"/>
                <a:cs typeface="Calibri"/>
                <a:sym typeface="Calibri"/>
              </a:rPr>
              <a:t>Deel</a:t>
            </a:r>
            <a:r>
              <a:rPr lang="en-US" sz="2500" dirty="0">
                <a:latin typeface="Calibri"/>
                <a:ea typeface="Calibri"/>
                <a:cs typeface="Calibri"/>
                <a:sym typeface="Calibri"/>
              </a:rPr>
              <a:t> </a:t>
            </a:r>
            <a:r>
              <a:rPr lang="en-US" sz="2500" dirty="0" err="1">
                <a:latin typeface="Calibri"/>
                <a:ea typeface="Calibri"/>
                <a:cs typeface="Calibri"/>
                <a:sym typeface="Calibri"/>
              </a:rPr>
              <a:t>jouw</a:t>
            </a:r>
            <a:r>
              <a:rPr lang="en-US" sz="2500" dirty="0">
                <a:latin typeface="Calibri"/>
                <a:ea typeface="Calibri"/>
                <a:cs typeface="Calibri"/>
                <a:sym typeface="Calibri"/>
              </a:rPr>
              <a:t> </a:t>
            </a:r>
            <a:r>
              <a:rPr lang="en-US" sz="2500" dirty="0" err="1">
                <a:latin typeface="Calibri"/>
                <a:ea typeface="Calibri"/>
                <a:cs typeface="Calibri"/>
                <a:sym typeface="Calibri"/>
              </a:rPr>
              <a:t>gedachten</a:t>
            </a:r>
            <a:r>
              <a:rPr lang="en-US" sz="2500" dirty="0">
                <a:latin typeface="Calibri"/>
                <a:ea typeface="Calibri"/>
                <a:cs typeface="Calibri"/>
                <a:sym typeface="Calibri"/>
              </a:rPr>
              <a:t> met de </a:t>
            </a:r>
            <a:r>
              <a:rPr lang="en-US" sz="2500" dirty="0" err="1">
                <a:latin typeface="Calibri"/>
                <a:ea typeface="Calibri"/>
                <a:cs typeface="Calibri"/>
                <a:sym typeface="Calibri"/>
              </a:rPr>
              <a:t>andere</a:t>
            </a:r>
            <a:r>
              <a:rPr lang="en-US" sz="2500" dirty="0">
                <a:latin typeface="Calibri"/>
                <a:ea typeface="Calibri"/>
                <a:cs typeface="Calibri"/>
                <a:sym typeface="Calibri"/>
              </a:rPr>
              <a:t> </a:t>
            </a:r>
            <a:r>
              <a:rPr lang="en-US" sz="2500" dirty="0" err="1">
                <a:latin typeface="Calibri"/>
                <a:ea typeface="Calibri"/>
                <a:cs typeface="Calibri"/>
                <a:sym typeface="Calibri"/>
              </a:rPr>
              <a:t>groepen</a:t>
            </a:r>
            <a:r>
              <a:rPr lang="en-US" sz="2500" dirty="0">
                <a:latin typeface="Calibri"/>
                <a:ea typeface="Calibri"/>
                <a:cs typeface="Calibri"/>
                <a:sym typeface="Calibri"/>
              </a:rPr>
              <a:t>.</a:t>
            </a:r>
            <a:endParaRPr sz="2500" dirty="0">
              <a:latin typeface="Calibri"/>
              <a:ea typeface="Calibri"/>
              <a:cs typeface="Calibri"/>
              <a:sym typeface="Calibri"/>
            </a:endParaRPr>
          </a:p>
        </p:txBody>
      </p:sp>
      <p:pic>
        <p:nvPicPr>
          <p:cNvPr id="303" name="Google Shape;303;g349161778f7_0_134"/>
          <p:cNvPicPr preferRelativeResize="0"/>
          <p:nvPr/>
        </p:nvPicPr>
        <p:blipFill>
          <a:blip r:embed="rId3">
            <a:alphaModFix/>
          </a:blip>
          <a:stretch>
            <a:fillRect/>
          </a:stretch>
        </p:blipFill>
        <p:spPr>
          <a:xfrm>
            <a:off x="783063" y="3262438"/>
            <a:ext cx="2447925" cy="2505075"/>
          </a:xfrm>
          <a:prstGeom prst="rect">
            <a:avLst/>
          </a:prstGeom>
          <a:noFill/>
          <a:ln>
            <a:noFill/>
          </a:ln>
        </p:spPr>
      </p:pic>
      <p:sp>
        <p:nvSpPr>
          <p:cNvPr id="304" name="Google Shape;304;g349161778f7_0_134"/>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i="1">
                <a:latin typeface="Calibri"/>
                <a:ea typeface="Calibri"/>
                <a:cs typeface="Calibri"/>
                <a:sym typeface="Calibri"/>
              </a:rPr>
              <a:t>Beeldbron: website van het TINKER-project</a:t>
            </a:r>
            <a:endParaRPr i="1">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sp>
        <p:nvSpPr>
          <p:cNvPr id="310" name="Google Shape;310;g349161778f7_0_146"/>
          <p:cNvSpPr txBox="1">
            <a:spLocks noGrp="1"/>
          </p:cNvSpPr>
          <p:nvPr>
            <p:ph type="title"/>
          </p:nvPr>
        </p:nvSpPr>
        <p:spPr>
          <a:xfrm>
            <a:off x="97970" y="81642"/>
            <a:ext cx="11944500" cy="715800"/>
          </a:xfrm>
          <a:prstGeom prst="rect">
            <a:avLst/>
          </a:prstGeom>
        </p:spPr>
        <p:txBody>
          <a:bodyPr spcFirstLastPara="1" wrap="square" lIns="54000" tIns="54000" rIns="54000" bIns="54000" anchor="ctr" anchorCtr="0">
            <a:noAutofit/>
          </a:bodyPr>
          <a:lstStyle/>
          <a:p>
            <a:pPr marL="0" lvl="0" indent="0" algn="l" rtl="0">
              <a:spcBef>
                <a:spcPts val="0"/>
              </a:spcBef>
              <a:spcAft>
                <a:spcPts val="0"/>
              </a:spcAft>
              <a:buNone/>
            </a:pPr>
            <a:r>
              <a:rPr lang="nl" sz="3500"/>
              <a:t>Authentiek </a:t>
            </a:r>
            <a:r>
              <a:rPr lang="nl" sz="35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2"/>
                  </a:ext>
                </a:extLst>
              </a:rPr>
              <a:t>leren: inclusie bevorderen in </a:t>
            </a:r>
            <a:r>
              <a:rPr lang="nl" sz="3500"/>
              <a:t>het informaticaonderwijs</a:t>
            </a:r>
            <a:endParaRPr sz="3500"/>
          </a:p>
        </p:txBody>
      </p:sp>
      <p:pic>
        <p:nvPicPr>
          <p:cNvPr id="311" name="Google Shape;311;g349161778f7_0_146"/>
          <p:cNvPicPr preferRelativeResize="0"/>
          <p:nvPr/>
        </p:nvPicPr>
        <p:blipFill>
          <a:blip r:embed="rId3">
            <a:alphaModFix/>
          </a:blip>
          <a:stretch>
            <a:fillRect/>
          </a:stretch>
        </p:blipFill>
        <p:spPr>
          <a:xfrm>
            <a:off x="1891375" y="1013725"/>
            <a:ext cx="8409226" cy="5606150"/>
          </a:xfrm>
          <a:prstGeom prst="rect">
            <a:avLst/>
          </a:prstGeom>
          <a:noFill/>
          <a:ln>
            <a:noFill/>
          </a:ln>
        </p:spPr>
      </p:pic>
      <p:sp>
        <p:nvSpPr>
          <p:cNvPr id="312" name="Google Shape;312;g349161778f7_0_146"/>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457200" lvl="0" indent="0" algn="l" rtl="0">
              <a:spcBef>
                <a:spcPts val="0"/>
              </a:spcBef>
              <a:spcAft>
                <a:spcPts val="0"/>
              </a:spcAft>
              <a:buNone/>
            </a:pPr>
            <a:r>
              <a:rPr lang="nl" i="1">
                <a:latin typeface="Calibri"/>
                <a:ea typeface="Calibri"/>
                <a:cs typeface="Calibri"/>
                <a:sym typeface="Calibri"/>
              </a:rPr>
              <a:t>Bron afbeelding: Freepik</a:t>
            </a:r>
            <a:endParaRPr i="1">
              <a:latin typeface="Calibri"/>
              <a:ea typeface="Calibri"/>
              <a:cs typeface="Calibri"/>
              <a:sym typeface="Calibri"/>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g349161778f7_0_153"/>
          <p:cNvSpPr txBox="1">
            <a:spLocks noGrp="1"/>
          </p:cNvSpPr>
          <p:nvPr>
            <p:ph type="title"/>
          </p:nvPr>
        </p:nvSpPr>
        <p:spPr>
          <a:xfrm>
            <a:off x="97970" y="81642"/>
            <a:ext cx="11944500" cy="715800"/>
          </a:xfrm>
          <a:prstGeom prst="rect">
            <a:avLst/>
          </a:prstGeom>
        </p:spPr>
        <p:txBody>
          <a:bodyPr spcFirstLastPara="1" wrap="square" lIns="54000" tIns="54000" rIns="54000" bIns="54000" anchor="ctr" anchorCtr="0">
            <a:noAutofit/>
          </a:bodyPr>
          <a:lstStyle/>
          <a:p>
            <a:pPr marL="0" lvl="0" indent="0" algn="l" rtl="0">
              <a:spcBef>
                <a:spcPts val="0"/>
              </a:spcBef>
              <a:spcAft>
                <a:spcPts val="0"/>
              </a:spcAft>
              <a:buNone/>
            </a:pPr>
            <a:r>
              <a:rPr lang="nl" sz="3500"/>
              <a:t>Genderongelijkheid in de informatica - 1</a:t>
            </a:r>
            <a:endParaRPr sz="3500"/>
          </a:p>
        </p:txBody>
      </p:sp>
      <p:sp>
        <p:nvSpPr>
          <p:cNvPr id="319" name="Google Shape;319;g349161778f7_0_153"/>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457200" marR="0" lvl="0" indent="-368300" algn="just" rtl="0">
              <a:lnSpc>
                <a:spcPct val="90000"/>
              </a:lnSpc>
              <a:spcBef>
                <a:spcPts val="1000"/>
              </a:spcBef>
              <a:spcAft>
                <a:spcPts val="0"/>
              </a:spcAft>
              <a:buSzPts val="2200"/>
              <a:buChar char="●"/>
            </a:pPr>
            <a:r>
              <a:rPr lang="nl"/>
              <a:t>2022: Vrouwelijke ICT-specialisten in Europa variëren van 10-30%, vergeleken met 60-80% voor mannen ( </a:t>
            </a:r>
            <a:r>
              <a:rPr lang="nl" u="sng">
                <a:solidFill>
                  <a:schemeClr val="hlink"/>
                </a:solidFill>
                <a:hlinkClick r:id="rId3"/>
              </a:rPr>
              <a:t>Eurostat, 2022 </a:t>
            </a:r>
            <a:r>
              <a:rPr lang="nl"/>
              <a:t>)</a:t>
            </a:r>
            <a:endParaRPr/>
          </a:p>
          <a:p>
            <a:pPr marL="457200" marR="0" lvl="0" indent="-368300" algn="just" rtl="0">
              <a:lnSpc>
                <a:spcPct val="90000"/>
              </a:lnSpc>
              <a:spcBef>
                <a:spcPts val="0"/>
              </a:spcBef>
              <a:spcAft>
                <a:spcPts val="0"/>
              </a:spcAft>
              <a:buSzPts val="2200"/>
              <a:buChar char="●"/>
            </a:pPr>
            <a:r>
              <a:rPr lang="nl"/>
              <a:t>Aanzienlijke verschillen in de inschrijving voor ICT-onderwijs in het hoger onderwijs en in het vertrouwen van studenten op basis van hun geslacht ( </a:t>
            </a:r>
            <a:r>
              <a:rPr lang="nl" u="sng">
                <a:solidFill>
                  <a:schemeClr val="hlink"/>
                </a:solidFill>
                <a:hlinkClick r:id="rId4"/>
              </a:rPr>
              <a:t>Europese Commissie, 2019 </a:t>
            </a:r>
            <a:r>
              <a:rPr lang="nl"/>
              <a:t>)</a:t>
            </a:r>
            <a:endParaRPr/>
          </a:p>
          <a:p>
            <a:pPr marL="457200" marR="0" lvl="0" indent="-368300" algn="just" rtl="0">
              <a:lnSpc>
                <a:spcPct val="90000"/>
              </a:lnSpc>
              <a:spcBef>
                <a:spcPts val="0"/>
              </a:spcBef>
              <a:spcAft>
                <a:spcPts val="0"/>
              </a:spcAft>
              <a:buSzPts val="2200"/>
              <a:buChar char="●"/>
            </a:pPr>
            <a:r>
              <a:rPr lang="nl"/>
              <a:t>Lager percentage vrouwelijke afgestudeerden in STEM-vakgebieden in partnerlanden ( </a:t>
            </a:r>
            <a:r>
              <a:rPr lang="nl" u="sng">
                <a:solidFill>
                  <a:schemeClr val="accent1"/>
                </a:solidFill>
                <a:hlinkClick r:id="rId3">
                  <a:extLst>
                    <a:ext uri="{A12FA001-AC4F-418D-AE19-62706E023703}">
                      <ahyp:hlinkClr xmlns:ahyp="http://schemas.microsoft.com/office/drawing/2018/hyperlinkcolor" val="tx"/>
                    </a:ext>
                  </a:extLst>
                </a:hlinkClick>
              </a:rPr>
              <a:t>Eurostat, 2022 </a:t>
            </a:r>
            <a:r>
              <a:rPr lang="nl"/>
              <a:t>)</a:t>
            </a:r>
            <a:endParaRPr/>
          </a:p>
          <a:p>
            <a:pPr marL="457200" marR="0" lvl="0" indent="-368300" algn="just" rtl="0">
              <a:lnSpc>
                <a:spcPct val="90000"/>
              </a:lnSpc>
              <a:spcBef>
                <a:spcPts val="0"/>
              </a:spcBef>
              <a:spcAft>
                <a:spcPts val="0"/>
              </a:spcAft>
              <a:buSzPts val="2200"/>
              <a:buChar char="●"/>
            </a:pPr>
            <a:r>
              <a:rPr lang="nl"/>
              <a:t>Uit de Gender Equality Index blijkt dat de EU-score in 2019 met betrekking tot gelijkheid op het gebied van kennis (d.w.z. onderwijsniveau en participatie) slechts 62,7% bedroeg ( </a:t>
            </a:r>
            <a:r>
              <a:rPr lang="nl" u="sng">
                <a:solidFill>
                  <a:schemeClr val="hlink"/>
                </a:solidFill>
                <a:hlinkClick r:id="rId5"/>
              </a:rPr>
              <a:t>EIGE, 2022 </a:t>
            </a:r>
            <a:r>
              <a:rPr lang="nl"/>
              <a:t>); sommige partnerlanden scoren onder het gemiddelde</a:t>
            </a:r>
            <a:endParaRPr/>
          </a:p>
          <a:p>
            <a:pPr marL="457200" marR="0" lvl="0" indent="-368300" algn="just" rtl="0">
              <a:lnSpc>
                <a:spcPct val="90000"/>
              </a:lnSpc>
              <a:spcBef>
                <a:spcPts val="0"/>
              </a:spcBef>
              <a:spcAft>
                <a:spcPts val="0"/>
              </a:spcAft>
              <a:buSzPts val="2200"/>
              <a:buChar char="●"/>
            </a:pPr>
            <a:r>
              <a:rPr lang="nl"/>
              <a:t>Noodzaak van inclusieve genderbenaderingen, inclusief genderminderheden</a:t>
            </a:r>
            <a:endParaRPr/>
          </a:p>
        </p:txBody>
      </p:sp>
      <p:pic>
        <p:nvPicPr>
          <p:cNvPr id="320" name="Google Shape;320;g349161778f7_0_153"/>
          <p:cNvPicPr preferRelativeResize="0"/>
          <p:nvPr/>
        </p:nvPicPr>
        <p:blipFill>
          <a:blip r:embed="rId6">
            <a:alphaModFix/>
          </a:blip>
          <a:stretch>
            <a:fillRect/>
          </a:stretch>
        </p:blipFill>
        <p:spPr>
          <a:xfrm>
            <a:off x="7261972" y="4084573"/>
            <a:ext cx="4579606" cy="2359152"/>
          </a:xfrm>
          <a:prstGeom prst="rect">
            <a:avLst/>
          </a:prstGeom>
          <a:noFill/>
          <a:ln>
            <a:noFill/>
          </a:ln>
        </p:spPr>
      </p:pic>
      <p:sp>
        <p:nvSpPr>
          <p:cNvPr id="321" name="Google Shape;321;g349161778f7_0_153"/>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nl" i="1">
                <a:latin typeface="Calibri"/>
                <a:ea typeface="Calibri"/>
                <a:cs typeface="Calibri"/>
                <a:sym typeface="Calibri"/>
              </a:rPr>
              <a:t>Bron afbeelding: Freepik</a:t>
            </a:r>
            <a:endParaRPr i="1">
              <a:latin typeface="Calibri"/>
              <a:ea typeface="Calibri"/>
              <a:cs typeface="Calibri"/>
              <a:sym typeface="Calibri"/>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26"/>
        <p:cNvGrpSpPr/>
        <p:nvPr/>
      </p:nvGrpSpPr>
      <p:grpSpPr>
        <a:xfrm>
          <a:off x="0" y="0"/>
          <a:ext cx="0" cy="0"/>
          <a:chOff x="0" y="0"/>
          <a:chExt cx="0" cy="0"/>
        </a:xfrm>
      </p:grpSpPr>
      <p:sp>
        <p:nvSpPr>
          <p:cNvPr id="327" name="Google Shape;327;g349161778f7_0_161"/>
          <p:cNvSpPr txBox="1">
            <a:spLocks noGrp="1"/>
          </p:cNvSpPr>
          <p:nvPr>
            <p:ph type="title"/>
          </p:nvPr>
        </p:nvSpPr>
        <p:spPr>
          <a:xfrm>
            <a:off x="97970" y="81642"/>
            <a:ext cx="11944500" cy="715800"/>
          </a:xfrm>
          <a:prstGeom prst="rect">
            <a:avLst/>
          </a:prstGeom>
        </p:spPr>
        <p:txBody>
          <a:bodyPr spcFirstLastPara="1" wrap="square" lIns="54000" tIns="54000" rIns="54000" bIns="54000" anchor="ctr" anchorCtr="0">
            <a:noAutofit/>
          </a:bodyPr>
          <a:lstStyle/>
          <a:p>
            <a:pPr marL="0" lvl="0" indent="0" algn="l" rtl="0">
              <a:spcBef>
                <a:spcPts val="0"/>
              </a:spcBef>
              <a:spcAft>
                <a:spcPts val="0"/>
              </a:spcAft>
              <a:buNone/>
            </a:pPr>
            <a:r>
              <a:rPr lang="nl" sz="3500"/>
              <a:t>Genderongelijkheid in de informatica - 2</a:t>
            </a:r>
            <a:endParaRPr/>
          </a:p>
        </p:txBody>
      </p:sp>
      <p:pic>
        <p:nvPicPr>
          <p:cNvPr id="328" name="Google Shape;328;g349161778f7_0_161"/>
          <p:cNvPicPr preferRelativeResize="0"/>
          <p:nvPr/>
        </p:nvPicPr>
        <p:blipFill>
          <a:blip r:embed="rId3">
            <a:alphaModFix/>
          </a:blip>
          <a:stretch>
            <a:fillRect/>
          </a:stretch>
        </p:blipFill>
        <p:spPr>
          <a:xfrm>
            <a:off x="1988050" y="1031589"/>
            <a:ext cx="8215901" cy="493827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sp>
        <p:nvSpPr>
          <p:cNvPr id="333" name="Google Shape;333;g349161778f7_0_169"/>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nl"/>
              <a:t>Authentiek leren: een raamwerk voor genderinclusie - 1</a:t>
            </a:r>
            <a:endParaRPr/>
          </a:p>
        </p:txBody>
      </p:sp>
      <p:sp>
        <p:nvSpPr>
          <p:cNvPr id="334" name="Google Shape;334;g349161778f7_0_169"/>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0" lvl="0" indent="0" algn="l" rtl="0">
              <a:spcBef>
                <a:spcPts val="1000"/>
              </a:spcBef>
              <a:spcAft>
                <a:spcPts val="0"/>
              </a:spcAft>
              <a:buNone/>
            </a:pPr>
            <a:r>
              <a:rPr lang="nl" sz="2400" b="1"/>
              <a:t>Het bestrijden van stereotypen</a:t>
            </a:r>
            <a:endParaRPr sz="2400"/>
          </a:p>
          <a:p>
            <a:pPr marL="457200" marR="0" lvl="0" indent="-381000" algn="just" rtl="0">
              <a:lnSpc>
                <a:spcPct val="115000"/>
              </a:lnSpc>
              <a:spcBef>
                <a:spcPts val="1000"/>
              </a:spcBef>
              <a:spcAft>
                <a:spcPts val="0"/>
              </a:spcAft>
              <a:buSzPts val="2400"/>
              <a:buChar char="•"/>
            </a:pPr>
            <a:r>
              <a:rPr lang="nl" sz="2400"/>
              <a:t>Authentiek leren: concepten verbinden met toepassingen in de echte wereld</a:t>
            </a:r>
            <a:endParaRPr sz="2400"/>
          </a:p>
          <a:p>
            <a:pPr marL="457200" marR="0" lvl="0" indent="-381000" algn="just" rtl="0">
              <a:lnSpc>
                <a:spcPct val="115000"/>
              </a:lnSpc>
              <a:spcBef>
                <a:spcPts val="0"/>
              </a:spcBef>
              <a:spcAft>
                <a:spcPts val="0"/>
              </a:spcAft>
              <a:buSzPts val="2400"/>
              <a:buChar char="•"/>
            </a:pPr>
            <a:r>
              <a:rPr lang="nl" sz="2400"/>
              <a:t>Vaak gaat het om toepassingen in de echte wereld en om probleemoplossing. Daarmee kan de diversiteit en impact van informatica worden aangetoond en kunnen traditionele stereotypen die deelname beperken, worden uitgedaagd.</a:t>
            </a:r>
            <a:endParaRPr sz="2400"/>
          </a:p>
        </p:txBody>
      </p:sp>
      <p:pic>
        <p:nvPicPr>
          <p:cNvPr id="335" name="Google Shape;335;g349161778f7_0_169"/>
          <p:cNvPicPr preferRelativeResize="0"/>
          <p:nvPr/>
        </p:nvPicPr>
        <p:blipFill>
          <a:blip r:embed="rId3">
            <a:alphaModFix/>
          </a:blip>
          <a:stretch>
            <a:fillRect/>
          </a:stretch>
        </p:blipFill>
        <p:spPr>
          <a:xfrm>
            <a:off x="7337070" y="3255145"/>
            <a:ext cx="4705400" cy="3273924"/>
          </a:xfrm>
          <a:prstGeom prst="rect">
            <a:avLst/>
          </a:prstGeom>
          <a:noFill/>
          <a:ln>
            <a:noFill/>
          </a:ln>
        </p:spPr>
      </p:pic>
      <p:sp>
        <p:nvSpPr>
          <p:cNvPr id="336" name="Google Shape;336;g349161778f7_0_169"/>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nl" i="1">
                <a:latin typeface="Calibri"/>
                <a:ea typeface="Calibri"/>
                <a:cs typeface="Calibri"/>
                <a:sym typeface="Calibri"/>
              </a:rPr>
              <a:t>Bron afbeelding: Freepik</a:t>
            </a:r>
            <a:endParaRPr i="1">
              <a:latin typeface="Calibri"/>
              <a:ea typeface="Calibri"/>
              <a:cs typeface="Calibri"/>
              <a:sym typeface="Calibri"/>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41"/>
        <p:cNvGrpSpPr/>
        <p:nvPr/>
      </p:nvGrpSpPr>
      <p:grpSpPr>
        <a:xfrm>
          <a:off x="0" y="0"/>
          <a:ext cx="0" cy="0"/>
          <a:chOff x="0" y="0"/>
          <a:chExt cx="0" cy="0"/>
        </a:xfrm>
      </p:grpSpPr>
      <p:sp>
        <p:nvSpPr>
          <p:cNvPr id="342" name="Google Shape;342;g349161778f7_0_183"/>
          <p:cNvSpPr txBox="1">
            <a:spLocks noGrp="1"/>
          </p:cNvSpPr>
          <p:nvPr>
            <p:ph type="title"/>
          </p:nvPr>
        </p:nvSpPr>
        <p:spPr>
          <a:xfrm>
            <a:off x="97970" y="81642"/>
            <a:ext cx="11944500" cy="715800"/>
          </a:xfrm>
          <a:prstGeom prst="rect">
            <a:avLst/>
          </a:prstGeom>
        </p:spPr>
        <p:txBody>
          <a:bodyPr spcFirstLastPara="1" wrap="square" lIns="54000" tIns="54000" rIns="54000" bIns="54000" anchor="ctr" anchorCtr="0">
            <a:noAutofit/>
          </a:bodyPr>
          <a:lstStyle/>
          <a:p>
            <a:pPr marL="0" lvl="0" indent="0" algn="l" rtl="0">
              <a:spcBef>
                <a:spcPts val="0"/>
              </a:spcBef>
              <a:spcAft>
                <a:spcPts val="0"/>
              </a:spcAft>
              <a:buNone/>
            </a:pPr>
            <a:r>
              <a:rPr lang="nl"/>
              <a:t>Authentiek leren: een raamwerk voor genderinclusie - 2</a:t>
            </a:r>
            <a:endParaRPr/>
          </a:p>
        </p:txBody>
      </p:sp>
      <p:sp>
        <p:nvSpPr>
          <p:cNvPr id="343" name="Google Shape;343;g349161778f7_0_183"/>
          <p:cNvSpPr txBox="1">
            <a:spLocks noGrp="1"/>
          </p:cNvSpPr>
          <p:nvPr>
            <p:ph type="body" idx="1"/>
          </p:nvPr>
        </p:nvSpPr>
        <p:spPr>
          <a:xfrm>
            <a:off x="97971" y="881743"/>
            <a:ext cx="11944500" cy="58701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nl" sz="2400" b="1" dirty="0"/>
              <a:t>Het stimuleren en behouden van interesse</a:t>
            </a:r>
            <a:endParaRPr sz="2400" b="1" dirty="0"/>
          </a:p>
          <a:p>
            <a:pPr marL="457200" lvl="0" indent="-381000" algn="just" rtl="0">
              <a:spcBef>
                <a:spcPts val="1000"/>
              </a:spcBef>
              <a:spcAft>
                <a:spcPts val="0"/>
              </a:spcAft>
              <a:buSzPts val="2400"/>
              <a:buChar char="•"/>
            </a:pPr>
            <a:r>
              <a:rPr lang="nl" sz="2400" dirty="0"/>
              <a:t>Authentiek leren omvat interssante activiteiten zoals discussies, reflecties en programmeren, die de interesse in informatica bij alle studenten kunnen stimuleren en behouden, met name bij meisjes en genderminderheden.</a:t>
            </a:r>
            <a:endParaRPr sz="2400" dirty="0"/>
          </a:p>
          <a:p>
            <a:pPr marL="0" lvl="0" indent="0" algn="l" rtl="0">
              <a:spcBef>
                <a:spcPts val="1000"/>
              </a:spcBef>
              <a:spcAft>
                <a:spcPts val="0"/>
              </a:spcAft>
              <a:buNone/>
            </a:pPr>
            <a:endParaRPr dirty="0"/>
          </a:p>
          <a:p>
            <a:pPr marL="0" lvl="0" indent="0" algn="l" rtl="0">
              <a:spcBef>
                <a:spcPts val="1000"/>
              </a:spcBef>
              <a:spcAft>
                <a:spcPts val="0"/>
              </a:spcAft>
              <a:buNone/>
            </a:pPr>
            <a:endParaRPr dirty="0"/>
          </a:p>
        </p:txBody>
      </p:sp>
      <p:pic>
        <p:nvPicPr>
          <p:cNvPr id="344" name="Google Shape;344;g349161778f7_0_183"/>
          <p:cNvPicPr preferRelativeResize="0"/>
          <p:nvPr/>
        </p:nvPicPr>
        <p:blipFill>
          <a:blip r:embed="rId3">
            <a:alphaModFix/>
          </a:blip>
          <a:stretch>
            <a:fillRect/>
          </a:stretch>
        </p:blipFill>
        <p:spPr>
          <a:xfrm>
            <a:off x="1921650" y="2495699"/>
            <a:ext cx="4174349" cy="2780999"/>
          </a:xfrm>
          <a:prstGeom prst="rect">
            <a:avLst/>
          </a:prstGeom>
          <a:noFill/>
          <a:ln>
            <a:noFill/>
          </a:ln>
        </p:spPr>
      </p:pic>
      <p:pic>
        <p:nvPicPr>
          <p:cNvPr id="345" name="Google Shape;345;g349161778f7_0_183"/>
          <p:cNvPicPr preferRelativeResize="0"/>
          <p:nvPr/>
        </p:nvPicPr>
        <p:blipFill>
          <a:blip r:embed="rId4">
            <a:alphaModFix/>
          </a:blip>
          <a:stretch>
            <a:fillRect/>
          </a:stretch>
        </p:blipFill>
        <p:spPr>
          <a:xfrm>
            <a:off x="6416825" y="3733800"/>
            <a:ext cx="4174349" cy="2781002"/>
          </a:xfrm>
          <a:prstGeom prst="rect">
            <a:avLst/>
          </a:prstGeom>
          <a:noFill/>
          <a:ln>
            <a:noFill/>
          </a:ln>
        </p:spPr>
      </p:pic>
      <p:sp>
        <p:nvSpPr>
          <p:cNvPr id="346" name="Google Shape;346;g349161778f7_0_183"/>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nl" i="1">
                <a:latin typeface="Calibri"/>
                <a:ea typeface="Calibri"/>
                <a:cs typeface="Calibri"/>
                <a:sym typeface="Calibri"/>
              </a:rPr>
              <a:t>Bron afbeeldingen: Freepik</a:t>
            </a:r>
            <a:endParaRPr i="1">
              <a:latin typeface="Calibri"/>
              <a:ea typeface="Calibri"/>
              <a:cs typeface="Calibri"/>
              <a:sym typeface="Calibri"/>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50"/>
        <p:cNvGrpSpPr/>
        <p:nvPr/>
      </p:nvGrpSpPr>
      <p:grpSpPr>
        <a:xfrm>
          <a:off x="0" y="0"/>
          <a:ext cx="0" cy="0"/>
          <a:chOff x="0" y="0"/>
          <a:chExt cx="0" cy="0"/>
        </a:xfrm>
      </p:grpSpPr>
      <p:sp>
        <p:nvSpPr>
          <p:cNvPr id="351" name="Google Shape;351;p17"/>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spcBef>
                <a:spcPts val="0"/>
              </a:spcBef>
              <a:spcAft>
                <a:spcPts val="0"/>
              </a:spcAft>
              <a:buNone/>
            </a:pPr>
            <a:r>
              <a:rPr lang="nl"/>
              <a:t>Authentiek leren: een raamwerk voor genderinclusie - 3</a:t>
            </a:r>
            <a:endParaRPr/>
          </a:p>
        </p:txBody>
      </p:sp>
      <p:sp>
        <p:nvSpPr>
          <p:cNvPr id="352" name="Google Shape;352;p17"/>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accent4"/>
              </a:buClr>
              <a:buSzPts val="2200"/>
              <a:buFont typeface="Arial"/>
              <a:buNone/>
            </a:pPr>
            <a:r>
              <a:rPr lang="nl" sz="2400" b="1" dirty="0"/>
              <a:t>Ervaringsgericht leren</a:t>
            </a:r>
            <a:endParaRPr sz="2400" b="1" dirty="0"/>
          </a:p>
          <a:p>
            <a:pPr marL="457200" marR="0" lvl="0" indent="-381000" algn="just" rtl="0">
              <a:lnSpc>
                <a:spcPct val="90000"/>
              </a:lnSpc>
              <a:spcBef>
                <a:spcPts val="1000"/>
              </a:spcBef>
              <a:spcAft>
                <a:spcPts val="0"/>
              </a:spcAft>
              <a:buSzPts val="2400"/>
              <a:buChar char="•"/>
            </a:pPr>
            <a:r>
              <a:rPr lang="nl" sz="2400" dirty="0"/>
              <a:t>Authentiek leren is inherent </a:t>
            </a:r>
            <a:r>
              <a:rPr lang="nl" sz="2400" b="1" dirty="0"/>
              <a:t>ervaringsgericht</a:t>
            </a:r>
            <a:r>
              <a:rPr lang="nl" sz="2400" dirty="0"/>
              <a:t>, waardoor alle studenten, ongeacht geslacht, kunnen </a:t>
            </a:r>
            <a:r>
              <a:rPr lang="nl" sz="2400" b="1" dirty="0"/>
              <a:t>leren door te doen</a:t>
            </a:r>
            <a:r>
              <a:rPr lang="nl" sz="2400" dirty="0"/>
              <a:t>. Deze praktische aanpak kan bijzonder effectief zijn bij het betrekken van studenten die in een traditionele hoorcollegeomgeving mogelijk geen problemen ondervinden.</a:t>
            </a:r>
            <a:endParaRPr sz="2400" dirty="0"/>
          </a:p>
          <a:p>
            <a:pPr marL="457200" marR="0" lvl="0" indent="-381000" algn="just" rtl="0">
              <a:lnSpc>
                <a:spcPct val="90000"/>
              </a:lnSpc>
              <a:spcBef>
                <a:spcPts val="0"/>
              </a:spcBef>
              <a:spcAft>
                <a:spcPts val="0"/>
              </a:spcAft>
              <a:buSzPts val="2400"/>
              <a:buChar char="•"/>
            </a:pPr>
            <a:r>
              <a:rPr lang="nl" sz="2400" b="1" dirty="0"/>
              <a:t>Ervaringsgericht leren </a:t>
            </a:r>
            <a:r>
              <a:rPr lang="nl" sz="2400" dirty="0"/>
              <a:t>is, zoals Christou et al. (2022) aangeven, een belangrijk onderdeel van genderinclusieve praktijken.</a:t>
            </a:r>
            <a:endParaRPr sz="2400" dirty="0"/>
          </a:p>
        </p:txBody>
      </p:sp>
      <p:pic>
        <p:nvPicPr>
          <p:cNvPr id="353" name="Google Shape;353;p17"/>
          <p:cNvPicPr preferRelativeResize="0"/>
          <p:nvPr/>
        </p:nvPicPr>
        <p:blipFill>
          <a:blip r:embed="rId3">
            <a:alphaModFix/>
          </a:blip>
          <a:stretch>
            <a:fillRect/>
          </a:stretch>
        </p:blipFill>
        <p:spPr>
          <a:xfrm>
            <a:off x="6961631" y="3433950"/>
            <a:ext cx="4754889" cy="3009775"/>
          </a:xfrm>
          <a:prstGeom prst="rect">
            <a:avLst/>
          </a:prstGeom>
          <a:noFill/>
          <a:ln>
            <a:noFill/>
          </a:ln>
        </p:spPr>
      </p:pic>
      <p:sp>
        <p:nvSpPr>
          <p:cNvPr id="354" name="Google Shape;354;p17"/>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nl" i="1">
                <a:latin typeface="Calibri"/>
                <a:ea typeface="Calibri"/>
                <a:cs typeface="Calibri"/>
                <a:sym typeface="Calibri"/>
              </a:rPr>
              <a:t>Bron afbeelding: Freepik</a:t>
            </a:r>
            <a:endParaRPr i="1">
              <a:latin typeface="Calibri"/>
              <a:ea typeface="Calibri"/>
              <a:cs typeface="Calibri"/>
              <a:sym typeface="Calibri"/>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sp>
        <p:nvSpPr>
          <p:cNvPr id="360" name="Google Shape;360;g349161778f7_0_192"/>
          <p:cNvSpPr txBox="1">
            <a:spLocks noGrp="1"/>
          </p:cNvSpPr>
          <p:nvPr>
            <p:ph type="title"/>
          </p:nvPr>
        </p:nvSpPr>
        <p:spPr>
          <a:xfrm>
            <a:off x="97970" y="81642"/>
            <a:ext cx="11944500" cy="715800"/>
          </a:xfrm>
          <a:prstGeom prst="rect">
            <a:avLst/>
          </a:prstGeom>
        </p:spPr>
        <p:txBody>
          <a:bodyPr spcFirstLastPara="1" wrap="square" lIns="54000" tIns="54000" rIns="54000" bIns="54000" anchor="ctr" anchorCtr="0">
            <a:noAutofit/>
          </a:bodyPr>
          <a:lstStyle/>
          <a:p>
            <a:pPr marL="0" lvl="0" indent="0" algn="l" rtl="0">
              <a:spcBef>
                <a:spcPts val="0"/>
              </a:spcBef>
              <a:spcAft>
                <a:spcPts val="0"/>
              </a:spcAft>
              <a:buNone/>
            </a:pPr>
            <a:r>
              <a:rPr lang="nl"/>
              <a:t>Authentiek leren: een raamwerk voor genderinclusie - 4</a:t>
            </a:r>
            <a:endParaRPr/>
          </a:p>
        </p:txBody>
      </p:sp>
      <p:sp>
        <p:nvSpPr>
          <p:cNvPr id="361" name="Google Shape;361;g349161778f7_0_192"/>
          <p:cNvSpPr txBox="1">
            <a:spLocks noGrp="1"/>
          </p:cNvSpPr>
          <p:nvPr>
            <p:ph type="body" idx="1"/>
          </p:nvPr>
        </p:nvSpPr>
        <p:spPr>
          <a:xfrm>
            <a:off x="97971" y="881743"/>
            <a:ext cx="11944500" cy="58701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nl" sz="2400" b="1"/>
              <a:t>Zelfvertrouwen opbouwen</a:t>
            </a:r>
            <a:endParaRPr sz="2400" b="1"/>
          </a:p>
          <a:p>
            <a:pPr marL="457200" lvl="0" indent="-381000" algn="just" rtl="0">
              <a:spcBef>
                <a:spcPts val="1000"/>
              </a:spcBef>
              <a:spcAft>
                <a:spcPts val="0"/>
              </a:spcAft>
              <a:buSzPts val="2400"/>
              <a:buChar char="•"/>
            </a:pPr>
            <a:r>
              <a:rPr lang="nl" sz="2400"/>
              <a:t>Authentiek leren omvat laagdrempelige kansen op succes, de ontwikkeling van een groeimindset en zelfgestuurde projecten. Deze elementen kunnen bijdragen aan het opbouwen van zelfvertrouwen, wat cruciaal is om gevoelens van ontoereikendheid te overwinnen die meisjes en genderminderheden onevenredig hard kunnen treffen.</a:t>
            </a:r>
            <a:endParaRPr sz="2400"/>
          </a:p>
        </p:txBody>
      </p:sp>
      <p:pic>
        <p:nvPicPr>
          <p:cNvPr id="362" name="Google Shape;362;g349161778f7_0_192"/>
          <p:cNvPicPr preferRelativeResize="0"/>
          <p:nvPr/>
        </p:nvPicPr>
        <p:blipFill>
          <a:blip r:embed="rId3">
            <a:alphaModFix/>
          </a:blip>
          <a:stretch>
            <a:fillRect/>
          </a:stretch>
        </p:blipFill>
        <p:spPr>
          <a:xfrm>
            <a:off x="3644649" y="2992675"/>
            <a:ext cx="4902700" cy="3268475"/>
          </a:xfrm>
          <a:prstGeom prst="rect">
            <a:avLst/>
          </a:prstGeom>
          <a:noFill/>
          <a:ln>
            <a:noFill/>
          </a:ln>
        </p:spPr>
      </p:pic>
      <p:sp>
        <p:nvSpPr>
          <p:cNvPr id="363" name="Google Shape;363;g349161778f7_0_192"/>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nl" i="1">
                <a:latin typeface="Calibri"/>
                <a:ea typeface="Calibri"/>
                <a:cs typeface="Calibri"/>
                <a:sym typeface="Calibri"/>
              </a:rPr>
              <a:t>Bron afbeelding: Freepik</a:t>
            </a:r>
            <a:endParaRPr i="1">
              <a:latin typeface="Calibri"/>
              <a:ea typeface="Calibri"/>
              <a:cs typeface="Calibri"/>
              <a:sym typeface="Calibri"/>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sp>
        <p:nvSpPr>
          <p:cNvPr id="369" name="Google Shape;369;g3494feb71ba_0_1"/>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nl"/>
              <a:t>Activiteit 4: zelfreflectie</a:t>
            </a:r>
            <a:endParaRPr/>
          </a:p>
        </p:txBody>
      </p:sp>
      <p:sp>
        <p:nvSpPr>
          <p:cNvPr id="370" name="Google Shape;370;g3494feb71ba_0_1"/>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marR="0" lvl="0" indent="-20320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sp>
        <p:nvSpPr>
          <p:cNvPr id="371" name="Google Shape;371;g3494feb71ba_0_1"/>
          <p:cNvSpPr txBox="1"/>
          <p:nvPr/>
        </p:nvSpPr>
        <p:spPr>
          <a:xfrm>
            <a:off x="232425" y="1010050"/>
            <a:ext cx="11736000" cy="2109000"/>
          </a:xfrm>
          <a:prstGeom prst="rect">
            <a:avLst/>
          </a:prstGeom>
          <a:solidFill>
            <a:schemeClr val="lt1"/>
          </a:solid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500" dirty="0">
              <a:solidFill>
                <a:schemeClr val="dk1"/>
              </a:solidFill>
              <a:latin typeface="Calibri"/>
              <a:ea typeface="Calibri"/>
              <a:cs typeface="Calibri"/>
              <a:sym typeface="Calibri"/>
            </a:endParaRPr>
          </a:p>
          <a:p>
            <a:pPr marL="0" lvl="0" indent="0" algn="ctr" rtl="0">
              <a:spcBef>
                <a:spcPts val="0"/>
              </a:spcBef>
              <a:spcAft>
                <a:spcPts val="0"/>
              </a:spcAft>
              <a:buNone/>
            </a:pPr>
            <a:r>
              <a:rPr lang="nl" sz="2500" dirty="0">
                <a:solidFill>
                  <a:schemeClr val="dk1"/>
                </a:solidFill>
                <a:latin typeface="Calibri"/>
                <a:ea typeface="Calibri"/>
                <a:cs typeface="Calibri"/>
                <a:sym typeface="Calibri"/>
              </a:rPr>
              <a:t>Bespreek in jouw groep het volgende:</a:t>
            </a:r>
            <a:endParaRPr sz="2500" dirty="0">
              <a:solidFill>
                <a:schemeClr val="dk1"/>
              </a:solidFill>
              <a:latin typeface="Calibri"/>
              <a:ea typeface="Calibri"/>
              <a:cs typeface="Calibri"/>
              <a:sym typeface="Calibri"/>
            </a:endParaRPr>
          </a:p>
          <a:p>
            <a:pPr marL="0" lvl="0" indent="0" algn="ctr" rtl="0">
              <a:spcBef>
                <a:spcPts val="0"/>
              </a:spcBef>
              <a:spcAft>
                <a:spcPts val="0"/>
              </a:spcAft>
              <a:buNone/>
            </a:pPr>
            <a:r>
              <a:rPr lang="nl" sz="2500" dirty="0">
                <a:solidFill>
                  <a:schemeClr val="dk1"/>
                </a:solidFill>
                <a:latin typeface="Calibri"/>
                <a:ea typeface="Calibri"/>
                <a:cs typeface="Calibri"/>
                <a:sym typeface="Calibri"/>
              </a:rPr>
              <a:t>Welke authentieke leerstrategieën kun je gebruiken om genderbias in leeromgevingen tegen te gaan?</a:t>
            </a:r>
            <a:endParaRPr sz="2500" dirty="0">
              <a:solidFill>
                <a:schemeClr val="dk1"/>
              </a:solidFill>
              <a:latin typeface="Calibri"/>
              <a:ea typeface="Calibri"/>
              <a:cs typeface="Calibri"/>
              <a:sym typeface="Calibri"/>
            </a:endParaRPr>
          </a:p>
        </p:txBody>
      </p:sp>
      <p:sp>
        <p:nvSpPr>
          <p:cNvPr id="372" name="Google Shape;372;g3494feb71ba_0_1"/>
          <p:cNvSpPr/>
          <p:nvPr/>
        </p:nvSpPr>
        <p:spPr>
          <a:xfrm rot="10800000">
            <a:off x="3589625" y="3414850"/>
            <a:ext cx="4505100" cy="2482200"/>
          </a:xfrm>
          <a:prstGeom prst="wedgeRoundRectCallout">
            <a:avLst>
              <a:gd name="adj1" fmla="val -20833"/>
              <a:gd name="adj2" fmla="val 62500"/>
              <a:gd name="adj3" fmla="val 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373" name="Google Shape;373;g3494feb71ba_0_1"/>
          <p:cNvSpPr txBox="1"/>
          <p:nvPr/>
        </p:nvSpPr>
        <p:spPr>
          <a:xfrm>
            <a:off x="3733150" y="3420400"/>
            <a:ext cx="4232400" cy="2109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500" dirty="0">
              <a:latin typeface="Calibri"/>
              <a:ea typeface="Calibri"/>
              <a:cs typeface="Calibri"/>
              <a:sym typeface="Calibri"/>
            </a:endParaRPr>
          </a:p>
          <a:p>
            <a:pPr marL="0" lvl="0" indent="0" algn="ctr" rtl="0">
              <a:spcBef>
                <a:spcPts val="0"/>
              </a:spcBef>
              <a:spcAft>
                <a:spcPts val="0"/>
              </a:spcAft>
              <a:buNone/>
            </a:pPr>
            <a:r>
              <a:rPr lang="nl" sz="2500" dirty="0">
                <a:latin typeface="Calibri"/>
                <a:ea typeface="Calibri"/>
                <a:cs typeface="Calibri"/>
                <a:sym typeface="Calibri"/>
              </a:rPr>
              <a:t>Deel jouw gedachten met de andere groepen.</a:t>
            </a:r>
            <a:endParaRPr sz="2500" dirty="0">
              <a:latin typeface="Calibri"/>
              <a:ea typeface="Calibri"/>
              <a:cs typeface="Calibri"/>
              <a:sym typeface="Calibri"/>
            </a:endParaRPr>
          </a:p>
        </p:txBody>
      </p:sp>
      <p:pic>
        <p:nvPicPr>
          <p:cNvPr id="374" name="Google Shape;374;g3494feb71ba_0_1"/>
          <p:cNvPicPr preferRelativeResize="0"/>
          <p:nvPr/>
        </p:nvPicPr>
        <p:blipFill>
          <a:blip r:embed="rId3">
            <a:alphaModFix/>
          </a:blip>
          <a:stretch>
            <a:fillRect/>
          </a:stretch>
        </p:blipFill>
        <p:spPr>
          <a:xfrm>
            <a:off x="783063" y="3262438"/>
            <a:ext cx="2447925" cy="2505075"/>
          </a:xfrm>
          <a:prstGeom prst="rect">
            <a:avLst/>
          </a:prstGeom>
          <a:noFill/>
          <a:ln>
            <a:noFill/>
          </a:ln>
        </p:spPr>
      </p:pic>
      <p:sp>
        <p:nvSpPr>
          <p:cNvPr id="375" name="Google Shape;375;g3494feb71ba_0_1"/>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nl" i="1">
                <a:latin typeface="Calibri"/>
                <a:ea typeface="Calibri"/>
                <a:cs typeface="Calibri"/>
                <a:sym typeface="Calibri"/>
              </a:rPr>
              <a:t>Beeldbron: website van het TINKER-project</a:t>
            </a:r>
            <a:endParaRPr i="1">
              <a:latin typeface="Calibri"/>
              <a:ea typeface="Calibri"/>
              <a:cs typeface="Calibri"/>
              <a:sym typeface="Calibri"/>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80"/>
        <p:cNvGrpSpPr/>
        <p:nvPr/>
      </p:nvGrpSpPr>
      <p:grpSpPr>
        <a:xfrm>
          <a:off x="0" y="0"/>
          <a:ext cx="0" cy="0"/>
          <a:chOff x="0" y="0"/>
          <a:chExt cx="0" cy="0"/>
        </a:xfrm>
      </p:grpSpPr>
      <p:sp>
        <p:nvSpPr>
          <p:cNvPr id="381" name="Google Shape;381;g3494feb71ba_0_11"/>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nl"/>
              <a:t>Reflectie</a:t>
            </a:r>
            <a:endParaRPr/>
          </a:p>
        </p:txBody>
      </p:sp>
      <p:sp>
        <p:nvSpPr>
          <p:cNvPr id="382" name="Google Shape;382;g3494feb71ba_0_11"/>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marR="0" lvl="0" indent="-20320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pic>
        <p:nvPicPr>
          <p:cNvPr id="383" name="Google Shape;383;g3494feb71ba_0_11"/>
          <p:cNvPicPr preferRelativeResize="0"/>
          <p:nvPr/>
        </p:nvPicPr>
        <p:blipFill>
          <a:blip r:embed="rId3">
            <a:alphaModFix/>
          </a:blip>
          <a:stretch>
            <a:fillRect/>
          </a:stretch>
        </p:blipFill>
        <p:spPr>
          <a:xfrm>
            <a:off x="2648213" y="4221938"/>
            <a:ext cx="2447925" cy="2505075"/>
          </a:xfrm>
          <a:prstGeom prst="rect">
            <a:avLst/>
          </a:prstGeom>
          <a:noFill/>
          <a:ln>
            <a:noFill/>
          </a:ln>
        </p:spPr>
      </p:pic>
      <p:sp>
        <p:nvSpPr>
          <p:cNvPr id="384" name="Google Shape;384;g3494feb71ba_0_11"/>
          <p:cNvSpPr/>
          <p:nvPr/>
        </p:nvSpPr>
        <p:spPr>
          <a:xfrm>
            <a:off x="3589700" y="881750"/>
            <a:ext cx="7202400" cy="3255900"/>
          </a:xfrm>
          <a:prstGeom prst="cloudCallout">
            <a:avLst>
              <a:gd name="adj1" fmla="val -20833"/>
              <a:gd name="adj2" fmla="val 625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nl" sz="2500">
                <a:latin typeface="Calibri"/>
                <a:ea typeface="Calibri"/>
                <a:cs typeface="Calibri"/>
                <a:sym typeface="Calibri"/>
              </a:rPr>
              <a:t>Welke aspecten van de les vond je het meest verhelderend?</a:t>
            </a:r>
            <a:endParaRPr/>
          </a:p>
        </p:txBody>
      </p:sp>
      <p:sp>
        <p:nvSpPr>
          <p:cNvPr id="385" name="Google Shape;385;g3494feb71ba_0_11"/>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nl" i="1">
                <a:latin typeface="Calibri"/>
                <a:ea typeface="Calibri"/>
                <a:cs typeface="Calibri"/>
                <a:sym typeface="Calibri"/>
              </a:rPr>
              <a:t>Beeldbron: website van het TINKER-project</a:t>
            </a:r>
            <a:endParaRPr i="1">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5"/>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nl"/>
              <a:t>Leerresultaten</a:t>
            </a:r>
            <a:endParaRPr/>
          </a:p>
        </p:txBody>
      </p:sp>
      <p:sp>
        <p:nvSpPr>
          <p:cNvPr id="97" name="Google Shape;97;p5"/>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r>
              <a:rPr lang="nl" sz="2400" b="1" dirty="0"/>
              <a:t>Aan het eind van deze module kunnen docenten:</a:t>
            </a:r>
            <a:endParaRPr sz="2400" b="1" dirty="0"/>
          </a:p>
          <a:p>
            <a:pPr marL="457200" marR="0" lvl="0" indent="-381000" algn="just" rtl="0">
              <a:lnSpc>
                <a:spcPct val="90000"/>
              </a:lnSpc>
              <a:spcBef>
                <a:spcPts val="1000"/>
              </a:spcBef>
              <a:spcAft>
                <a:spcPts val="0"/>
              </a:spcAft>
              <a:buSzPts val="2400"/>
              <a:buChar char="●"/>
            </a:pPr>
            <a:r>
              <a:rPr lang="nl" sz="2400" dirty="0"/>
              <a:t>De </a:t>
            </a:r>
            <a:r>
              <a:rPr lang="nl" sz="2400" b="1" dirty="0"/>
              <a:t>doelstellingen </a:t>
            </a:r>
            <a:r>
              <a:rPr lang="nl" sz="2400" dirty="0"/>
              <a:t>en </a:t>
            </a:r>
            <a:r>
              <a:rPr lang="nl" sz="2400" b="1" dirty="0"/>
              <a:t>de betekenis </a:t>
            </a:r>
            <a:r>
              <a:rPr lang="nl" sz="2400" dirty="0"/>
              <a:t>van het </a:t>
            </a:r>
            <a:r>
              <a:rPr lang="nl" sz="2400" b="1" dirty="0"/>
              <a:t>TINKER-project </a:t>
            </a:r>
            <a:r>
              <a:rPr lang="nl" sz="2400" dirty="0"/>
              <a:t>in </a:t>
            </a:r>
            <a:r>
              <a:rPr lang="nl" sz="2400" b="1" dirty="0"/>
              <a:t>het informaticaonderwijs begrijpen</a:t>
            </a:r>
            <a:endParaRPr sz="2400" dirty="0"/>
          </a:p>
          <a:p>
            <a:pPr marL="457200" marR="0" lvl="0" indent="-381000" algn="just" rtl="0">
              <a:lnSpc>
                <a:spcPct val="90000"/>
              </a:lnSpc>
              <a:spcBef>
                <a:spcPts val="0"/>
              </a:spcBef>
              <a:spcAft>
                <a:spcPts val="0"/>
              </a:spcAft>
              <a:buSzPts val="2400"/>
              <a:buChar char="●"/>
            </a:pPr>
            <a:r>
              <a:rPr lang="nl" sz="2400" dirty="0"/>
              <a:t>Het identificeren en opsommen van de belangrijkste </a:t>
            </a:r>
            <a:r>
              <a:rPr lang="nl" sz="2400" b="1" dirty="0"/>
              <a:t>informatiegebieden</a:t>
            </a:r>
            <a:r>
              <a:rPr lang="nl" sz="2400" dirty="0"/>
              <a:t>, zoals geschetst door de </a:t>
            </a:r>
            <a:r>
              <a:rPr lang="nl" sz="2400" b="1" dirty="0"/>
              <a:t>Informatics4All-coalitie</a:t>
            </a:r>
            <a:endParaRPr sz="2400" dirty="0"/>
          </a:p>
          <a:p>
            <a:pPr marL="457200" marR="0" lvl="0" indent="-381000" algn="just" rtl="0">
              <a:lnSpc>
                <a:spcPct val="90000"/>
              </a:lnSpc>
              <a:spcBef>
                <a:spcPts val="0"/>
              </a:spcBef>
              <a:spcAft>
                <a:spcPts val="0"/>
              </a:spcAft>
              <a:buSzPts val="2400"/>
              <a:buChar char="●"/>
            </a:pPr>
            <a:r>
              <a:rPr lang="nl" sz="2400" dirty="0"/>
              <a:t>Definiëren wat </a:t>
            </a:r>
            <a:r>
              <a:rPr lang="nl" sz="2400" b="1" dirty="0"/>
              <a:t>authentiek leren is </a:t>
            </a:r>
            <a:r>
              <a:rPr lang="nl" sz="2400" dirty="0"/>
              <a:t>en wat de belangrijkste </a:t>
            </a:r>
            <a:r>
              <a:rPr lang="nl" sz="2400" b="1" dirty="0"/>
              <a:t>principes ervan zijn</a:t>
            </a:r>
            <a:endParaRPr sz="2400" dirty="0"/>
          </a:p>
          <a:p>
            <a:pPr marL="457200" marR="0" lvl="0" indent="-381000" algn="just" rtl="0">
              <a:lnSpc>
                <a:spcPct val="90000"/>
              </a:lnSpc>
              <a:spcBef>
                <a:spcPts val="0"/>
              </a:spcBef>
              <a:spcAft>
                <a:spcPts val="0"/>
              </a:spcAft>
              <a:buSzPts val="2400"/>
              <a:buChar char="●"/>
            </a:pPr>
            <a:r>
              <a:rPr lang="nl" sz="2400" dirty="0"/>
              <a:t>Erkennen van het belang van authentiek leren bij het bevorderen van een </a:t>
            </a:r>
            <a:r>
              <a:rPr lang="nl" sz="2400" b="1" dirty="0"/>
              <a:t>genderinclusieve omgeving</a:t>
            </a:r>
            <a:endParaRPr sz="2400" b="1" dirty="0"/>
          </a:p>
          <a:p>
            <a:pPr marL="457200" marR="0" lvl="0" indent="-381000" algn="just" rtl="0">
              <a:lnSpc>
                <a:spcPct val="90000"/>
              </a:lnSpc>
              <a:spcBef>
                <a:spcPts val="0"/>
              </a:spcBef>
              <a:spcAft>
                <a:spcPts val="0"/>
              </a:spcAft>
              <a:buSzPts val="2400"/>
              <a:buChar char="●"/>
            </a:pPr>
            <a:r>
              <a:rPr lang="nl" sz="2400" dirty="0"/>
              <a:t>Het overwegen en toepassen van </a:t>
            </a:r>
            <a:r>
              <a:rPr lang="nl" sz="2400" b="1" dirty="0"/>
              <a:t>praktische methoden </a:t>
            </a:r>
            <a:r>
              <a:rPr lang="nl" sz="2400" dirty="0"/>
              <a:t>om authentieke en genderinclusieve leerstrategieën in de klas te integreren</a:t>
            </a:r>
            <a:endParaRPr sz="2400" dirty="0"/>
          </a:p>
          <a:p>
            <a:pPr marL="457200" marR="0" lvl="0" indent="0" algn="l" rtl="0">
              <a:lnSpc>
                <a:spcPct val="90000"/>
              </a:lnSpc>
              <a:spcBef>
                <a:spcPts val="1000"/>
              </a:spcBef>
              <a:spcAft>
                <a:spcPts val="0"/>
              </a:spcAft>
              <a:buNone/>
            </a:pPr>
            <a:endParaRPr dirty="0"/>
          </a:p>
          <a:p>
            <a:pPr marL="457200" marR="0" lvl="0" indent="0" algn="l" rtl="0">
              <a:lnSpc>
                <a:spcPct val="90000"/>
              </a:lnSpc>
              <a:spcBef>
                <a:spcPts val="1000"/>
              </a:spcBef>
              <a:spcAft>
                <a:spcPts val="0"/>
              </a:spcAft>
              <a:buNone/>
            </a:pPr>
            <a:endParaRPr dirty="0"/>
          </a:p>
          <a:p>
            <a:pPr marL="914400" lvl="1" indent="-254000" algn="l" rtl="0">
              <a:lnSpc>
                <a:spcPct val="90000"/>
              </a:lnSpc>
              <a:spcBef>
                <a:spcPts val="500"/>
              </a:spcBef>
              <a:spcAft>
                <a:spcPts val="0"/>
              </a:spcAft>
              <a:buSzPts val="1800"/>
              <a:buNone/>
            </a:pPr>
            <a:endParaRPr dirty="0"/>
          </a:p>
          <a:p>
            <a:pPr marL="571500" marR="0" lvl="0" indent="-203200" algn="l" rtl="0">
              <a:lnSpc>
                <a:spcPct val="90000"/>
              </a:lnSpc>
              <a:spcBef>
                <a:spcPts val="1000"/>
              </a:spcBef>
              <a:spcAft>
                <a:spcPts val="0"/>
              </a:spcAft>
              <a:buClr>
                <a:schemeClr val="accent4"/>
              </a:buClr>
              <a:buSzPts val="2200"/>
              <a:buFont typeface="Arial"/>
              <a:buNone/>
            </a:pPr>
            <a:endParaRPr dirty="0"/>
          </a:p>
          <a:p>
            <a:pPr marL="571500" marR="0" lvl="0" indent="-203200" algn="l" rtl="0">
              <a:lnSpc>
                <a:spcPct val="90000"/>
              </a:lnSpc>
              <a:spcBef>
                <a:spcPts val="1000"/>
              </a:spcBef>
              <a:spcAft>
                <a:spcPts val="0"/>
              </a:spcAft>
              <a:buClr>
                <a:schemeClr val="accent4"/>
              </a:buClr>
              <a:buSzPts val="2200"/>
              <a:buFont typeface="Arial"/>
              <a:buNone/>
            </a:pPr>
            <a:endParaRPr dirty="0"/>
          </a:p>
        </p:txBody>
      </p:sp>
      <p:pic>
        <p:nvPicPr>
          <p:cNvPr id="98" name="Google Shape;98;p5"/>
          <p:cNvPicPr preferRelativeResize="0"/>
          <p:nvPr/>
        </p:nvPicPr>
        <p:blipFill>
          <a:blip r:embed="rId3">
            <a:alphaModFix/>
          </a:blip>
          <a:stretch>
            <a:fillRect/>
          </a:stretch>
        </p:blipFill>
        <p:spPr>
          <a:xfrm>
            <a:off x="9619488" y="4328160"/>
            <a:ext cx="2176825" cy="2175478"/>
          </a:xfrm>
          <a:prstGeom prst="rect">
            <a:avLst/>
          </a:prstGeom>
          <a:noFill/>
          <a:ln>
            <a:noFill/>
          </a:ln>
        </p:spPr>
      </p:pic>
      <p:sp>
        <p:nvSpPr>
          <p:cNvPr id="99" name="Google Shape;99;p5"/>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nl" i="1">
                <a:latin typeface="Calibri"/>
                <a:ea typeface="Calibri"/>
                <a:cs typeface="Calibri"/>
                <a:sym typeface="Calibri"/>
              </a:rPr>
              <a:t>Beeldbron: website van het TINKER-project</a:t>
            </a:r>
            <a:endParaRPr i="1">
              <a:latin typeface="Calibri"/>
              <a:ea typeface="Calibri"/>
              <a:cs typeface="Calibri"/>
              <a:sym typeface="Calibri"/>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89"/>
        <p:cNvGrpSpPr/>
        <p:nvPr/>
      </p:nvGrpSpPr>
      <p:grpSpPr>
        <a:xfrm>
          <a:off x="0" y="0"/>
          <a:ext cx="0" cy="0"/>
          <a:chOff x="0" y="0"/>
          <a:chExt cx="0" cy="0"/>
        </a:xfrm>
      </p:grpSpPr>
      <p:sp>
        <p:nvSpPr>
          <p:cNvPr id="390" name="Google Shape;390;p16"/>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nl"/>
              <a:t>Huiswerk </a:t>
            </a:r>
            <a:r>
              <a:rPr lang="n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3"/>
                  </a:ext>
                </a:extLst>
              </a:rPr>
              <a:t>/Extra taken</a:t>
            </a:r>
            <a:endParaRPr/>
          </a:p>
        </p:txBody>
      </p:sp>
      <p:sp>
        <p:nvSpPr>
          <p:cNvPr id="391" name="Google Shape;391;p16"/>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p>
            <a:pPr marL="457200" lvl="0" indent="-387350" algn="just" rtl="0">
              <a:lnSpc>
                <a:spcPct val="100000"/>
              </a:lnSpc>
              <a:spcBef>
                <a:spcPts val="0"/>
              </a:spcBef>
              <a:spcAft>
                <a:spcPts val="0"/>
              </a:spcAft>
              <a:buClr>
                <a:srgbClr val="1D1D1B"/>
              </a:buClr>
              <a:buSzPts val="2500"/>
              <a:buFont typeface="Calibri"/>
              <a:buChar char="•"/>
            </a:pPr>
            <a:r>
              <a:rPr lang="nl" sz="2500" dirty="0">
                <a:solidFill>
                  <a:srgbClr val="1D1D1B"/>
                </a:solidFill>
              </a:rPr>
              <a:t>Ter voorbereiding op </a:t>
            </a:r>
            <a:r>
              <a:rPr lang="nl" sz="2500" b="1" dirty="0">
                <a:solidFill>
                  <a:srgbClr val="1D1D1B"/>
                </a:solidFill>
              </a:rPr>
              <a:t>eenheid 1.2 , dien je voorbereid te zijn door een specifiek onderwerp </a:t>
            </a:r>
            <a:r>
              <a:rPr lang="nl" sz="2500" dirty="0">
                <a:solidFill>
                  <a:srgbClr val="1D1D1B"/>
                </a:solidFill>
              </a:rPr>
              <a:t>te identificeren en voor te bereiden dat je van plan bent te behandelen in jouw klas met behulp van </a:t>
            </a:r>
            <a:r>
              <a:rPr lang="nl" sz="2500" b="1" dirty="0">
                <a:solidFill>
                  <a:srgbClr val="1D1D1B"/>
                </a:solidFill>
              </a:rPr>
              <a:t>authentieke leerbenaderingen </a:t>
            </a:r>
            <a:r>
              <a:rPr lang="nl" sz="2500" dirty="0">
                <a:solidFill>
                  <a:srgbClr val="1D1D1B"/>
                </a:solidFill>
              </a:rPr>
              <a:t>.</a:t>
            </a:r>
            <a:endParaRPr sz="2500" dirty="0">
              <a:solidFill>
                <a:srgbClr val="1D1D1B"/>
              </a:solidFill>
            </a:endParaRPr>
          </a:p>
          <a:p>
            <a:pPr marL="457200" lvl="0" indent="-387350" algn="just" rtl="0">
              <a:lnSpc>
                <a:spcPct val="100000"/>
              </a:lnSpc>
              <a:spcBef>
                <a:spcPts val="0"/>
              </a:spcBef>
              <a:spcAft>
                <a:spcPts val="0"/>
              </a:spcAft>
              <a:buClr>
                <a:srgbClr val="1D1D1B"/>
              </a:buClr>
              <a:buSzPts val="2500"/>
              <a:buFont typeface="Calibri"/>
              <a:buChar char="•"/>
            </a:pPr>
            <a:r>
              <a:rPr lang="nl" sz="2500" dirty="0">
                <a:solidFill>
                  <a:srgbClr val="1D1D1B"/>
                </a:solidFill>
              </a:rPr>
              <a:t>Bekijk de </a:t>
            </a:r>
            <a:r>
              <a:rPr lang="nl" sz="2500" b="1" dirty="0">
                <a:solidFill>
                  <a:srgbClr val="1D1D1B"/>
                </a:solidFill>
              </a:rPr>
              <a:t>video's </a:t>
            </a:r>
            <a:r>
              <a:rPr lang="nl" sz="2500" dirty="0">
                <a:solidFill>
                  <a:srgbClr val="1D1D1B"/>
                </a:solidFill>
              </a:rPr>
              <a:t>op </a:t>
            </a:r>
            <a:r>
              <a:rPr lang="nl" sz="2500" u="sng" dirty="0">
                <a:solidFill>
                  <a:srgbClr val="1155CC"/>
                </a:solidFill>
                <a:hlinkClick r:id="rId3">
                  <a:extLst>
                    <a:ext uri="{A12FA001-AC4F-418D-AE19-62706E023703}">
                      <ahyp:hlinkClr xmlns:ahyp="http://schemas.microsoft.com/office/drawing/2018/hyperlinkcolor" val="tx"/>
                    </a:ext>
                  </a:extLst>
                </a:hlinkClick>
              </a:rPr>
              <a:t>https://www.youtube.com/@JanH119/videos </a:t>
            </a:r>
            <a:r>
              <a:rPr lang="nl" sz="2500" dirty="0">
                <a:solidFill>
                  <a:srgbClr val="1D1D1B"/>
                </a:solidFill>
              </a:rPr>
              <a:t>om vertrouwd te raken met </a:t>
            </a:r>
            <a:r>
              <a:rPr lang="nl" sz="2500" b="1" dirty="0">
                <a:solidFill>
                  <a:srgbClr val="1D1D1B"/>
                </a:solidFill>
              </a:rPr>
              <a:t>authentieke leerpraktijken </a:t>
            </a:r>
            <a:r>
              <a:rPr lang="nl" sz="2500" dirty="0">
                <a:solidFill>
                  <a:srgbClr val="1D1D1B"/>
                </a:solidFill>
              </a:rPr>
              <a:t>.</a:t>
            </a:r>
            <a:endParaRPr sz="2500" dirty="0"/>
          </a:p>
        </p:txBody>
      </p:sp>
      <p:pic>
        <p:nvPicPr>
          <p:cNvPr id="392" name="Google Shape;392;p16"/>
          <p:cNvPicPr preferRelativeResize="0"/>
          <p:nvPr/>
        </p:nvPicPr>
        <p:blipFill>
          <a:blip r:embed="rId4">
            <a:alphaModFix/>
          </a:blip>
          <a:stretch>
            <a:fillRect/>
          </a:stretch>
        </p:blipFill>
        <p:spPr>
          <a:xfrm>
            <a:off x="6777179" y="3010953"/>
            <a:ext cx="5026250" cy="3348550"/>
          </a:xfrm>
          <a:prstGeom prst="rect">
            <a:avLst/>
          </a:prstGeom>
          <a:noFill/>
          <a:ln>
            <a:noFill/>
          </a:ln>
        </p:spPr>
      </p:pic>
      <p:sp>
        <p:nvSpPr>
          <p:cNvPr id="393" name="Google Shape;393;p16"/>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nl" i="1">
                <a:latin typeface="Calibri"/>
                <a:ea typeface="Calibri"/>
                <a:cs typeface="Calibri"/>
                <a:sym typeface="Calibri"/>
              </a:rPr>
              <a:t>Bron afbeelding: Freepik</a:t>
            </a:r>
            <a:endParaRPr i="1">
              <a:latin typeface="Calibri"/>
              <a:ea typeface="Calibri"/>
              <a:cs typeface="Calibri"/>
              <a:sym typeface="Calibri"/>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98"/>
        <p:cNvGrpSpPr/>
        <p:nvPr/>
      </p:nvGrpSpPr>
      <p:grpSpPr>
        <a:xfrm>
          <a:off x="0" y="0"/>
          <a:ext cx="0" cy="0"/>
          <a:chOff x="0" y="0"/>
          <a:chExt cx="0" cy="0"/>
        </a:xfrm>
      </p:grpSpPr>
      <p:sp>
        <p:nvSpPr>
          <p:cNvPr id="399" name="Google Shape;399;p18"/>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nl"/>
              <a:t>Literatuur</a:t>
            </a:r>
            <a:endParaRPr/>
          </a:p>
        </p:txBody>
      </p:sp>
      <p:sp>
        <p:nvSpPr>
          <p:cNvPr id="400" name="Google Shape;400;p18"/>
          <p:cNvSpPr txBox="1">
            <a:spLocks noGrp="1"/>
          </p:cNvSpPr>
          <p:nvPr>
            <p:ph type="body" idx="1"/>
          </p:nvPr>
        </p:nvSpPr>
        <p:spPr>
          <a:xfrm>
            <a:off x="97971" y="805543"/>
            <a:ext cx="11944500" cy="5870100"/>
          </a:xfrm>
          <a:prstGeom prst="rect">
            <a:avLst/>
          </a:prstGeom>
          <a:noFill/>
          <a:ln>
            <a:noFill/>
          </a:ln>
        </p:spPr>
        <p:txBody>
          <a:bodyPr spcFirstLastPara="1" wrap="square" lIns="91425" tIns="45700" rIns="91425" bIns="45700" anchor="t" anchorCtr="0">
            <a:noAutofit/>
          </a:bodyPr>
          <a:lstStyle/>
          <a:p>
            <a:pPr marL="571500" marR="0" lvl="0" indent="-292100" algn="l" rtl="0">
              <a:lnSpc>
                <a:spcPct val="90000"/>
              </a:lnSpc>
              <a:spcBef>
                <a:spcPts val="1000"/>
              </a:spcBef>
              <a:spcAft>
                <a:spcPts val="0"/>
              </a:spcAft>
              <a:buClr>
                <a:schemeClr val="accent4"/>
              </a:buClr>
              <a:buSzPts val="1400"/>
              <a:buFont typeface="Arial"/>
              <a:buChar char="•"/>
            </a:pPr>
            <a:r>
              <a:rPr lang="nl" sz="1400"/>
              <a:t>Christou, E., Parmaxi, A., Perifanou, M., &amp; Economides, AA (2022) 'Gendersensitieve materialen en tools: de ontwikkeling van een gendersensitieve toolbox door middel van nationale stakeholderconsultaties'. In: </a:t>
            </a:r>
            <a:r>
              <a:rPr lang="nl" sz="1400" i="1"/>
              <a:t>International Conference on Human-Computer Interaction </a:t>
            </a:r>
            <a:r>
              <a:rPr lang="nl" sz="1400"/>
              <a:t>, pp. 485-502. Springer International Publishing.</a:t>
            </a:r>
            <a:endParaRPr sz="1400"/>
          </a:p>
          <a:p>
            <a:pPr marL="571500" marR="0" lvl="0" indent="-292100" algn="l" rtl="0">
              <a:lnSpc>
                <a:spcPct val="90000"/>
              </a:lnSpc>
              <a:spcBef>
                <a:spcPts val="1000"/>
              </a:spcBef>
              <a:spcAft>
                <a:spcPts val="0"/>
              </a:spcAft>
              <a:buClr>
                <a:schemeClr val="accent4"/>
              </a:buClr>
              <a:buSzPts val="1400"/>
              <a:buFont typeface="Arial"/>
              <a:buChar char="•"/>
            </a:pPr>
            <a:r>
              <a:rPr lang="nl" sz="1400"/>
              <a:t>Christou, E., Parmaxi, A., Perifanou, M. &amp; Economides, AA (2022) 'Gendersensitieve materialen en tools: de ontwikkeling van een gendersensitieve toolbox door middel van nationale stakeholderconsultaties'. In: Meiselwitz, G. (red.) </a:t>
            </a:r>
            <a:r>
              <a:rPr lang="nl" sz="1400" i="1"/>
              <a:t>Social Computing and Social Media: Design, User Experience and Impact </a:t>
            </a:r>
            <a:r>
              <a:rPr lang="nl" sz="1400"/>
              <a:t>. Springer. Beschikbaar op: </a:t>
            </a:r>
            <a:r>
              <a:rPr lang="nl" sz="1400" u="sng">
                <a:solidFill>
                  <a:schemeClr val="hlink"/>
                </a:solidFill>
                <a:hlinkClick r:id="rId3"/>
              </a:rPr>
              <a:t>https://doi.org/10.1007/978-3-031-05061-9_34 </a:t>
            </a:r>
            <a:r>
              <a:rPr lang="nl" sz="1400"/>
              <a:t>(geraadpleegd op 30 maart 2025)</a:t>
            </a:r>
            <a:endParaRPr sz="1400"/>
          </a:p>
          <a:p>
            <a:pPr marL="571500" lvl="0" indent="-292100" algn="l" rtl="0">
              <a:spcBef>
                <a:spcPts val="1000"/>
              </a:spcBef>
              <a:spcAft>
                <a:spcPts val="0"/>
              </a:spcAft>
              <a:buSzPts val="1400"/>
              <a:buChar char="•"/>
            </a:pPr>
            <a:r>
              <a:rPr lang="nl" sz="1400"/>
              <a:t>Cole, N. (1990) 'Concepties van onderwijsprestaties', </a:t>
            </a:r>
            <a:r>
              <a:rPr lang="nl" sz="1400" i="1"/>
              <a:t>Onderwijsonderzoeker </a:t>
            </a:r>
            <a:r>
              <a:rPr lang="nl" sz="1400"/>
              <a:t>, 19(3), pp. 2-7.</a:t>
            </a:r>
            <a:endParaRPr sz="1400"/>
          </a:p>
          <a:p>
            <a:pPr marL="571500" lvl="0" indent="-292100" algn="l" rtl="0">
              <a:spcBef>
                <a:spcPts val="1000"/>
              </a:spcBef>
              <a:spcAft>
                <a:spcPts val="0"/>
              </a:spcAft>
              <a:buSzPts val="1400"/>
              <a:buChar char="•"/>
            </a:pPr>
            <a:r>
              <a:rPr lang="nl" sz="1400"/>
              <a:t>Herrington, J., Reeves, TC, &amp; Oliver, R. (2014) 'Authentieke leeromgevingen'. In: </a:t>
            </a:r>
            <a:r>
              <a:rPr lang="nl" sz="1400" i="1"/>
              <a:t>Springer New York </a:t>
            </a:r>
            <a:r>
              <a:rPr lang="nl" sz="1400"/>
              <a:t>, pp. 401-412. New York, NY: Springer.</a:t>
            </a:r>
            <a:endParaRPr sz="1400"/>
          </a:p>
          <a:p>
            <a:pPr marL="571500" lvl="0" indent="-292100" algn="l" rtl="0">
              <a:spcBef>
                <a:spcPts val="1000"/>
              </a:spcBef>
              <a:spcAft>
                <a:spcPts val="0"/>
              </a:spcAft>
              <a:buSzPts val="1400"/>
              <a:buChar char="•"/>
            </a:pPr>
            <a:r>
              <a:rPr lang="nl" sz="1400"/>
              <a:t>Herrington, J. en Oliver, R. (2000) 'Een instructieontwerpkader voor authentieke leeromgevingen', </a:t>
            </a:r>
            <a:r>
              <a:rPr lang="nl" sz="1400" i="1"/>
              <a:t>ETR&amp;D </a:t>
            </a:r>
            <a:r>
              <a:rPr lang="nl" sz="1400"/>
              <a:t>, 48, pp. 23–48. Beschikbaar op:</a:t>
            </a:r>
            <a:r>
              <a:rPr lang="nl" sz="1400">
                <a:uFill>
                  <a:noFill/>
                </a:uFill>
                <a:hlinkClick r:id="rId4"/>
              </a:rPr>
              <a:t> </a:t>
            </a:r>
            <a:r>
              <a:rPr lang="nl" sz="1400" u="sng">
                <a:solidFill>
                  <a:schemeClr val="hlink"/>
                </a:solidFill>
                <a:latin typeface="Arial"/>
                <a:ea typeface="Arial"/>
                <a:cs typeface="Arial"/>
                <a:sym typeface="Arial"/>
                <a:hlinkClick r:id="rId4"/>
              </a:rPr>
              <a:t>https://doi.org/10.1007/BF02319856</a:t>
            </a:r>
            <a:r>
              <a:rPr lang="nl" sz="1400">
                <a:solidFill>
                  <a:srgbClr val="000000"/>
                </a:solidFill>
                <a:latin typeface="Arial"/>
                <a:ea typeface="Arial"/>
                <a:cs typeface="Arial"/>
                <a:sym typeface="Arial"/>
              </a:rPr>
              <a:t> </a:t>
            </a:r>
            <a:r>
              <a:rPr lang="nl" sz="1400"/>
              <a:t>(Geraadpleegd: 30 april 2025).</a:t>
            </a:r>
            <a:endParaRPr sz="1400"/>
          </a:p>
          <a:p>
            <a:pPr marL="571500" lvl="0" indent="-292100" algn="l" rtl="0">
              <a:spcBef>
                <a:spcPts val="1000"/>
              </a:spcBef>
              <a:spcAft>
                <a:spcPts val="0"/>
              </a:spcAft>
              <a:buSzPts val="1400"/>
              <a:buChar char="•"/>
            </a:pPr>
            <a:r>
              <a:rPr lang="nl" sz="1400"/>
              <a:t>Europese Commissie, directoraat-generaal Communicatienetwerken, Inhoud en Technologie, (2019) </a:t>
            </a:r>
            <a:r>
              <a:rPr lang="nl" sz="1400" i="1"/>
              <a:t>2e enquête onder scholen: ICT in het onderwijs: doelstelling 1: benchmarkvoortgang op het gebied van ICT op scholen, eindrapport </a:t>
            </a:r>
            <a:r>
              <a:rPr lang="nl" sz="1400"/>
              <a:t>, beschikbaar op: </a:t>
            </a:r>
            <a:r>
              <a:rPr lang="nl" sz="1400" u="sng">
                <a:solidFill>
                  <a:schemeClr val="hlink"/>
                </a:solidFill>
                <a:hlinkClick r:id="rId5"/>
              </a:rPr>
              <a:t>https://data.europa.eu/doi/10.2759/23401 </a:t>
            </a:r>
            <a:r>
              <a:rPr lang="nl" sz="1400"/>
              <a:t>(geraadpleegd op 30 april 2025).</a:t>
            </a:r>
            <a:endParaRPr sz="1400"/>
          </a:p>
          <a:p>
            <a:pPr marL="571500" marR="0" lvl="0" indent="-292100" algn="l" rtl="0">
              <a:lnSpc>
                <a:spcPct val="90000"/>
              </a:lnSpc>
              <a:spcBef>
                <a:spcPts val="1000"/>
              </a:spcBef>
              <a:spcAft>
                <a:spcPts val="0"/>
              </a:spcAft>
              <a:buClr>
                <a:schemeClr val="accent4"/>
              </a:buClr>
              <a:buSzPts val="1400"/>
              <a:buFont typeface="Arial"/>
              <a:buChar char="•"/>
            </a:pPr>
            <a:r>
              <a:rPr lang="nl" sz="1400"/>
              <a:t>Eurostat (2022) </a:t>
            </a:r>
            <a:r>
              <a:rPr lang="nl" sz="1400" i="1"/>
              <a:t>ICT-specialisten in werkgelegenheid </a:t>
            </a:r>
            <a:r>
              <a:rPr lang="nl" sz="1400"/>
              <a:t>. Beschikbaar op: </a:t>
            </a:r>
            <a:r>
              <a:rPr lang="nl" sz="1400" u="sng">
                <a:solidFill>
                  <a:schemeClr val="hlink"/>
                </a:solidFill>
                <a:hlinkClick r:id="rId6"/>
              </a:rPr>
              <a:t>https://ec.europa.eu/eurostat/statistics-explained/index.php?title=ICT_specialists_in_employment </a:t>
            </a:r>
            <a:r>
              <a:rPr lang="nl" sz="1400"/>
              <a:t>(geraadpleegd op 30 april 2025).</a:t>
            </a:r>
            <a:endParaRPr sz="1400"/>
          </a:p>
          <a:p>
            <a:pPr marL="571500" marR="0" lvl="0" indent="-292100" algn="l" rtl="0">
              <a:lnSpc>
                <a:spcPct val="90000"/>
              </a:lnSpc>
              <a:spcBef>
                <a:spcPts val="1000"/>
              </a:spcBef>
              <a:spcAft>
                <a:spcPts val="0"/>
              </a:spcAft>
              <a:buSzPts val="1400"/>
              <a:buChar char="•"/>
            </a:pPr>
            <a:r>
              <a:rPr lang="nl" sz="1400"/>
              <a:t>EIGE (Europees Instituut voor Gendergelijkheid) (2022) </a:t>
            </a:r>
            <a:r>
              <a:rPr lang="nl" sz="1400" i="1"/>
              <a:t>Gendergelijkheidsindex 2022. </a:t>
            </a:r>
            <a:r>
              <a:rPr lang="nl" sz="1400"/>
              <a:t>Beschikbaar op: </a:t>
            </a:r>
            <a:r>
              <a:rPr lang="nl" sz="1400" u="sng">
                <a:solidFill>
                  <a:schemeClr val="hlink"/>
                </a:solidFill>
                <a:hlinkClick r:id="rId7"/>
              </a:rPr>
              <a:t>https://eige.europa.eu/gender-equality-index/2022 </a:t>
            </a:r>
            <a:r>
              <a:rPr lang="nl" sz="1400"/>
              <a:t>(geraadpleegd op 30 april 2025).</a:t>
            </a:r>
            <a:endParaRPr sz="1400"/>
          </a:p>
          <a:p>
            <a:pPr marL="571500" marR="0" lvl="0" indent="-292100" algn="l" rtl="0">
              <a:lnSpc>
                <a:spcPct val="90000"/>
              </a:lnSpc>
              <a:spcBef>
                <a:spcPts val="1000"/>
              </a:spcBef>
              <a:spcAft>
                <a:spcPts val="0"/>
              </a:spcAft>
              <a:buSzPts val="1400"/>
              <a:buChar char="•"/>
            </a:pPr>
            <a:r>
              <a:rPr lang="nl" sz="1400"/>
              <a:t>Piaget, J. (1975) </a:t>
            </a:r>
            <a:r>
              <a:rPr lang="nl" sz="1400" i="1"/>
              <a:t>De constructie van de realiteit bij het kind </a:t>
            </a:r>
            <a:r>
              <a:rPr lang="nl" sz="1400"/>
              <a:t>. New York: Ballantine Books.</a:t>
            </a:r>
            <a:endParaRPr sz="1400"/>
          </a:p>
          <a:p>
            <a:pPr marL="571500" lvl="0" indent="-292100" algn="l" rtl="0">
              <a:spcBef>
                <a:spcPts val="1000"/>
              </a:spcBef>
              <a:spcAft>
                <a:spcPts val="0"/>
              </a:spcAft>
              <a:buSzPts val="1400"/>
              <a:buChar char="•"/>
            </a:pPr>
            <a:r>
              <a:rPr lang="nl" sz="1400"/>
              <a:t>Lave, J. (1988) </a:t>
            </a:r>
            <a:r>
              <a:rPr lang="nl" sz="1400" i="1"/>
              <a:t>De cultuur van verwerving en de praktijk van begrip </a:t>
            </a:r>
            <a:r>
              <a:rPr lang="nl" sz="1400"/>
              <a:t>. IRL-rapport 88-00087, Institute for Research on Learning.</a:t>
            </a:r>
            <a:endParaRPr sz="1400"/>
          </a:p>
          <a:p>
            <a:pPr marL="571500" lvl="0" indent="-292100" algn="l" rtl="0">
              <a:spcBef>
                <a:spcPts val="1000"/>
              </a:spcBef>
              <a:spcAft>
                <a:spcPts val="0"/>
              </a:spcAft>
              <a:buSzPts val="1400"/>
              <a:buChar char="•"/>
            </a:pPr>
            <a:r>
              <a:rPr lang="nl" sz="1400"/>
              <a:t>Lave, J en Wenger, E. (1991) </a:t>
            </a:r>
            <a:r>
              <a:rPr lang="nl" sz="1400" i="1"/>
              <a:t>Situationeel leren: Legitieme perifere participatie </a:t>
            </a:r>
            <a:r>
              <a:rPr lang="nl" sz="1400"/>
              <a:t>, Cambridge: Cambridge University Press.</a:t>
            </a:r>
            <a:endParaRPr sz="1400"/>
          </a:p>
          <a:p>
            <a:pPr marL="571500" lvl="0" indent="-292100" algn="l" rtl="0">
              <a:spcBef>
                <a:spcPts val="1000"/>
              </a:spcBef>
              <a:spcAft>
                <a:spcPts val="0"/>
              </a:spcAft>
              <a:buSzPts val="1400"/>
              <a:buChar char="•"/>
            </a:pPr>
            <a:r>
              <a:rPr lang="nl" sz="1400"/>
              <a:t>Scardamalia, M. en Bereiter, C (1994) 'Computerondersteuning voor kennisopbouwgemeenschappen', </a:t>
            </a:r>
            <a:r>
              <a:rPr lang="nl" sz="1400" i="1"/>
              <a:t>Journal of the Learning Sciences </a:t>
            </a:r>
            <a:r>
              <a:rPr lang="nl" sz="1400"/>
              <a:t>, 3(3),pp. 265-283.</a:t>
            </a:r>
            <a:endParaRPr sz="1400"/>
          </a:p>
          <a:p>
            <a:pPr marL="571500" lvl="0" indent="-292100" algn="l" rtl="0">
              <a:spcBef>
                <a:spcPts val="1000"/>
              </a:spcBef>
              <a:spcAft>
                <a:spcPts val="0"/>
              </a:spcAft>
              <a:buSzPts val="1400"/>
              <a:buChar char="•"/>
            </a:pPr>
            <a:r>
              <a:rPr lang="nl" sz="1400"/>
              <a:t>Stein, SJ, Isaacs, G. en Andrews, T. (2004) 'Authentieke leerervaringen integreren in een universitaire cursus', </a:t>
            </a:r>
            <a:r>
              <a:rPr lang="nl" sz="1400" i="1"/>
              <a:t>Studies in Higher Education </a:t>
            </a:r>
            <a:r>
              <a:rPr lang="nl" sz="1400"/>
              <a:t>, 29(2), pp. 239-258.</a:t>
            </a:r>
            <a:endParaRPr sz="1400"/>
          </a:p>
          <a:p>
            <a:pPr marL="571500" lvl="0" indent="-292100" algn="l" rtl="0">
              <a:spcBef>
                <a:spcPts val="1000"/>
              </a:spcBef>
              <a:spcAft>
                <a:spcPts val="0"/>
              </a:spcAft>
              <a:buSzPts val="1400"/>
              <a:buChar char="•"/>
            </a:pPr>
            <a:r>
              <a:rPr lang="nl" sz="1400"/>
              <a:t>Vygotsky, L. (1978) 'Interactie tussen leren en ontwikkeling'. In </a:t>
            </a:r>
            <a:r>
              <a:rPr lang="nl" sz="1400" i="1"/>
              <a:t>Mind in Society </a:t>
            </a:r>
            <a:r>
              <a:rPr lang="nl" sz="1400"/>
              <a:t>. (Vert. M. Cole), pp. 79-91. Cambridge: Harvard University Press.</a:t>
            </a:r>
            <a:endParaRPr sz="140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04"/>
        <p:cNvGrpSpPr/>
        <p:nvPr/>
      </p:nvGrpSpPr>
      <p:grpSpPr>
        <a:xfrm>
          <a:off x="0" y="0"/>
          <a:ext cx="0" cy="0"/>
          <a:chOff x="0" y="0"/>
          <a:chExt cx="0" cy="0"/>
        </a:xfrm>
      </p:grpSpPr>
      <p:grpSp>
        <p:nvGrpSpPr>
          <p:cNvPr id="405" name="Google Shape;405;g3577421c70c_0_40"/>
          <p:cNvGrpSpPr/>
          <p:nvPr/>
        </p:nvGrpSpPr>
        <p:grpSpPr>
          <a:xfrm>
            <a:off x="2179811" y="4729766"/>
            <a:ext cx="7832078" cy="1110328"/>
            <a:chOff x="2179603" y="4888792"/>
            <a:chExt cx="7798544" cy="1110328"/>
          </a:xfrm>
        </p:grpSpPr>
        <p:pic>
          <p:nvPicPr>
            <p:cNvPr id="406" name="Google Shape;406;g3577421c70c_0_40"/>
            <p:cNvPicPr preferRelativeResize="0"/>
            <p:nvPr/>
          </p:nvPicPr>
          <p:blipFill rotWithShape="1">
            <a:blip r:embed="rId3">
              <a:alphaModFix/>
            </a:blip>
            <a:srcRect/>
            <a:stretch/>
          </p:blipFill>
          <p:spPr>
            <a:xfrm>
              <a:off x="2179603" y="4888792"/>
              <a:ext cx="1468783" cy="526545"/>
            </a:xfrm>
            <a:prstGeom prst="rect">
              <a:avLst/>
            </a:prstGeom>
            <a:noFill/>
            <a:ln>
              <a:noFill/>
            </a:ln>
          </p:spPr>
        </p:pic>
        <p:pic>
          <p:nvPicPr>
            <p:cNvPr id="407" name="Google Shape;407;g3577421c70c_0_40"/>
            <p:cNvPicPr preferRelativeResize="0"/>
            <p:nvPr/>
          </p:nvPicPr>
          <p:blipFill rotWithShape="1">
            <a:blip r:embed="rId4">
              <a:alphaModFix/>
            </a:blip>
            <a:srcRect l="9995" t="21987" r="6844" b="5543"/>
            <a:stretch/>
          </p:blipFill>
          <p:spPr>
            <a:xfrm>
              <a:off x="3796545" y="4949617"/>
              <a:ext cx="1406759" cy="526545"/>
            </a:xfrm>
            <a:prstGeom prst="rect">
              <a:avLst/>
            </a:prstGeom>
            <a:noFill/>
            <a:ln>
              <a:noFill/>
            </a:ln>
          </p:spPr>
        </p:pic>
        <p:pic>
          <p:nvPicPr>
            <p:cNvPr id="408" name="Google Shape;408;g3577421c70c_0_40"/>
            <p:cNvPicPr preferRelativeResize="0"/>
            <p:nvPr/>
          </p:nvPicPr>
          <p:blipFill rotWithShape="1">
            <a:blip r:embed="rId5">
              <a:alphaModFix/>
            </a:blip>
            <a:srcRect/>
            <a:stretch/>
          </p:blipFill>
          <p:spPr>
            <a:xfrm>
              <a:off x="5134273" y="4888792"/>
              <a:ext cx="1053679" cy="602102"/>
            </a:xfrm>
            <a:prstGeom prst="rect">
              <a:avLst/>
            </a:prstGeom>
            <a:noFill/>
            <a:ln>
              <a:noFill/>
            </a:ln>
          </p:spPr>
        </p:pic>
        <p:pic>
          <p:nvPicPr>
            <p:cNvPr id="409" name="Google Shape;409;g3577421c70c_0_40"/>
            <p:cNvPicPr preferRelativeResize="0"/>
            <p:nvPr/>
          </p:nvPicPr>
          <p:blipFill rotWithShape="1">
            <a:blip r:embed="rId6">
              <a:alphaModFix/>
            </a:blip>
            <a:srcRect/>
            <a:stretch/>
          </p:blipFill>
          <p:spPr>
            <a:xfrm>
              <a:off x="6187951" y="4960895"/>
              <a:ext cx="1500530" cy="545647"/>
            </a:xfrm>
            <a:prstGeom prst="rect">
              <a:avLst/>
            </a:prstGeom>
            <a:noFill/>
            <a:ln>
              <a:noFill/>
            </a:ln>
          </p:spPr>
        </p:pic>
        <p:pic>
          <p:nvPicPr>
            <p:cNvPr id="410" name="Google Shape;410;g3577421c70c_0_40"/>
            <p:cNvPicPr preferRelativeResize="0"/>
            <p:nvPr/>
          </p:nvPicPr>
          <p:blipFill rotWithShape="1">
            <a:blip r:embed="rId7">
              <a:alphaModFix/>
            </a:blip>
            <a:srcRect l="6518" t="2903" r="6457"/>
            <a:stretch/>
          </p:blipFill>
          <p:spPr>
            <a:xfrm>
              <a:off x="7781600" y="4945247"/>
              <a:ext cx="2196547" cy="545647"/>
            </a:xfrm>
            <a:prstGeom prst="rect">
              <a:avLst/>
            </a:prstGeom>
            <a:noFill/>
            <a:ln>
              <a:noFill/>
            </a:ln>
          </p:spPr>
        </p:pic>
        <p:pic>
          <p:nvPicPr>
            <p:cNvPr id="411" name="Google Shape;411;g3577421c70c_0_40"/>
            <p:cNvPicPr preferRelativeResize="0"/>
            <p:nvPr/>
          </p:nvPicPr>
          <p:blipFill rotWithShape="1">
            <a:blip r:embed="rId8">
              <a:alphaModFix/>
            </a:blip>
            <a:srcRect/>
            <a:stretch/>
          </p:blipFill>
          <p:spPr>
            <a:xfrm>
              <a:off x="2288672" y="5654827"/>
              <a:ext cx="1679028" cy="342900"/>
            </a:xfrm>
            <a:prstGeom prst="rect">
              <a:avLst/>
            </a:prstGeom>
            <a:noFill/>
            <a:ln>
              <a:noFill/>
            </a:ln>
          </p:spPr>
        </p:pic>
        <p:pic>
          <p:nvPicPr>
            <p:cNvPr id="412" name="Google Shape;412;g3577421c70c_0_40"/>
            <p:cNvPicPr preferRelativeResize="0"/>
            <p:nvPr/>
          </p:nvPicPr>
          <p:blipFill rotWithShape="1">
            <a:blip r:embed="rId9">
              <a:alphaModFix/>
            </a:blip>
            <a:srcRect/>
            <a:stretch/>
          </p:blipFill>
          <p:spPr>
            <a:xfrm>
              <a:off x="4247100" y="5578646"/>
              <a:ext cx="2083568" cy="414346"/>
            </a:xfrm>
            <a:prstGeom prst="rect">
              <a:avLst/>
            </a:prstGeom>
            <a:noFill/>
            <a:ln>
              <a:noFill/>
            </a:ln>
          </p:spPr>
        </p:pic>
        <p:pic>
          <p:nvPicPr>
            <p:cNvPr id="413" name="Google Shape;413;g3577421c70c_0_40"/>
            <p:cNvPicPr preferRelativeResize="0"/>
            <p:nvPr/>
          </p:nvPicPr>
          <p:blipFill rotWithShape="1">
            <a:blip r:embed="rId10">
              <a:alphaModFix/>
            </a:blip>
            <a:srcRect/>
            <a:stretch/>
          </p:blipFill>
          <p:spPr>
            <a:xfrm>
              <a:off x="6500192" y="5578645"/>
              <a:ext cx="1357332" cy="414344"/>
            </a:xfrm>
            <a:prstGeom prst="rect">
              <a:avLst/>
            </a:prstGeom>
            <a:noFill/>
            <a:ln>
              <a:noFill/>
            </a:ln>
          </p:spPr>
        </p:pic>
        <p:pic>
          <p:nvPicPr>
            <p:cNvPr id="414" name="Google Shape;414;g3577421c70c_0_40"/>
            <p:cNvPicPr preferRelativeResize="0"/>
            <p:nvPr/>
          </p:nvPicPr>
          <p:blipFill rotWithShape="1">
            <a:blip r:embed="rId11">
              <a:alphaModFix/>
            </a:blip>
            <a:srcRect/>
            <a:stretch/>
          </p:blipFill>
          <p:spPr>
            <a:xfrm>
              <a:off x="8024163" y="5561390"/>
              <a:ext cx="897748" cy="414345"/>
            </a:xfrm>
            <a:prstGeom prst="rect">
              <a:avLst/>
            </a:prstGeom>
            <a:noFill/>
            <a:ln>
              <a:noFill/>
            </a:ln>
          </p:spPr>
        </p:pic>
        <p:pic>
          <p:nvPicPr>
            <p:cNvPr id="415" name="Google Shape;415;g3577421c70c_0_40"/>
            <p:cNvPicPr preferRelativeResize="0"/>
            <p:nvPr/>
          </p:nvPicPr>
          <p:blipFill rotWithShape="1">
            <a:blip r:embed="rId12">
              <a:alphaModFix/>
            </a:blip>
            <a:srcRect/>
            <a:stretch/>
          </p:blipFill>
          <p:spPr>
            <a:xfrm>
              <a:off x="9179152" y="5522870"/>
              <a:ext cx="457200" cy="476250"/>
            </a:xfrm>
            <a:prstGeom prst="rect">
              <a:avLst/>
            </a:prstGeom>
            <a:noFill/>
            <a:ln>
              <a:noFill/>
            </a:ln>
          </p:spPr>
        </p:pic>
      </p:grpSp>
      <p:sp>
        <p:nvSpPr>
          <p:cNvPr id="416" name="Google Shape;416;g3577421c70c_0_40"/>
          <p:cNvSpPr txBox="1"/>
          <p:nvPr/>
        </p:nvSpPr>
        <p:spPr>
          <a:xfrm>
            <a:off x="3324150" y="2453100"/>
            <a:ext cx="3173700" cy="354000"/>
          </a:xfrm>
          <a:prstGeom prst="rect">
            <a:avLst/>
          </a:prstGeom>
          <a:noFill/>
          <a:ln>
            <a:noFill/>
          </a:ln>
        </p:spPr>
        <p:txBody>
          <a:bodyPr spcFirstLastPara="1" wrap="square" lIns="91425" tIns="91425" rIns="91425" bIns="91425" anchor="t" anchorCtr="0">
            <a:spAutoFit/>
          </a:bodyPr>
          <a:lstStyle/>
          <a:p>
            <a:pPr marL="0" lvl="0" indent="0" algn="just" rtl="0">
              <a:lnSpc>
                <a:spcPct val="107916"/>
              </a:lnSpc>
              <a:spcBef>
                <a:spcPts val="0"/>
              </a:spcBef>
              <a:spcAft>
                <a:spcPts val="800"/>
              </a:spcAft>
              <a:buNone/>
            </a:pPr>
            <a:r>
              <a:rPr lang="nl" sz="1100">
                <a:solidFill>
                  <a:srgbClr val="1D1D1B"/>
                </a:solidFill>
                <a:latin typeface="Calibri"/>
                <a:ea typeface="Calibri"/>
                <a:cs typeface="Calibri"/>
                <a:sym typeface="Calibri"/>
              </a:rPr>
              <a:t>Beschikbaar op </a:t>
            </a:r>
            <a:r>
              <a:rPr lang="nl" sz="1100" u="sng">
                <a:solidFill>
                  <a:schemeClr val="hlink"/>
                </a:solidFill>
                <a:latin typeface="Calibri"/>
                <a:ea typeface="Calibri"/>
                <a:cs typeface="Calibri"/>
                <a:sym typeface="Calibri"/>
                <a:hlinkClick r:id="rId13"/>
              </a:rPr>
              <a:t>https://tinker-project.eu/elearning/</a:t>
            </a:r>
            <a:endParaRPr sz="1100">
              <a:solidFill>
                <a:srgbClr val="16C45B"/>
              </a:solidFill>
              <a:latin typeface="Calibri"/>
              <a:ea typeface="Calibri"/>
              <a:cs typeface="Calibri"/>
              <a:sym typeface="Calibri"/>
            </a:endParaRPr>
          </a:p>
        </p:txBody>
      </p:sp>
      <p:pic>
        <p:nvPicPr>
          <p:cNvPr id="417" name="Google Shape;417;g3577421c70c_0_40"/>
          <p:cNvPicPr preferRelativeResize="0"/>
          <p:nvPr/>
        </p:nvPicPr>
        <p:blipFill>
          <a:blip r:embed="rId14">
            <a:alphaModFix/>
          </a:blip>
          <a:stretch>
            <a:fillRect/>
          </a:stretch>
        </p:blipFill>
        <p:spPr>
          <a:xfrm>
            <a:off x="4222188" y="3563650"/>
            <a:ext cx="1171575" cy="409575"/>
          </a:xfrm>
          <a:prstGeom prst="rect">
            <a:avLst/>
          </a:prstGeom>
          <a:noFill/>
          <a:ln>
            <a:noFill/>
          </a:ln>
        </p:spPr>
      </p:pic>
      <p:sp>
        <p:nvSpPr>
          <p:cNvPr id="418" name="Google Shape;418;g3577421c70c_0_40"/>
          <p:cNvSpPr txBox="1"/>
          <p:nvPr/>
        </p:nvSpPr>
        <p:spPr>
          <a:xfrm>
            <a:off x="1646350" y="2994850"/>
            <a:ext cx="5987700" cy="568800"/>
          </a:xfrm>
          <a:prstGeom prst="rect">
            <a:avLst/>
          </a:prstGeom>
          <a:noFill/>
          <a:ln>
            <a:noFill/>
          </a:ln>
        </p:spPr>
        <p:txBody>
          <a:bodyPr spcFirstLastPara="1" wrap="square" lIns="91425" tIns="91425" rIns="91425" bIns="91425" anchor="t" anchorCtr="0">
            <a:spAutoFit/>
          </a:bodyPr>
          <a:lstStyle/>
          <a:p>
            <a:pPr marL="360045" lvl="0" indent="1904" algn="ctr" rtl="0">
              <a:lnSpc>
                <a:spcPct val="107916"/>
              </a:lnSpc>
              <a:spcBef>
                <a:spcPts val="0"/>
              </a:spcBef>
              <a:spcAft>
                <a:spcPts val="800"/>
              </a:spcAft>
              <a:buNone/>
            </a:pPr>
            <a:r>
              <a:rPr lang="nl" sz="1200" b="1">
                <a:solidFill>
                  <a:srgbClr val="1D1D1B"/>
                </a:solidFill>
                <a:latin typeface="Calibri"/>
                <a:ea typeface="Calibri"/>
                <a:cs typeface="Calibri"/>
                <a:sym typeface="Calibri"/>
              </a:rPr>
              <a:t>Deze publicatie valt onder </a:t>
            </a:r>
            <a:r>
              <a:rPr lang="nl" sz="1200" b="1" i="1">
                <a:solidFill>
                  <a:srgbClr val="1D1D1B"/>
                </a:solidFill>
                <a:latin typeface="Calibri"/>
                <a:ea typeface="Calibri"/>
                <a:cs typeface="Calibri"/>
                <a:sym typeface="Calibri"/>
              </a:rPr>
              <a:t>de Creative Commons Naamsvermelding-NietCommercieel-GeenAfgeleideWerken 4.0 Internationaal- </a:t>
            </a:r>
            <a:r>
              <a:rPr lang="nl" sz="1200" b="1">
                <a:solidFill>
                  <a:srgbClr val="1D1D1B"/>
                </a:solidFill>
                <a:latin typeface="Calibri"/>
                <a:ea typeface="Calibri"/>
                <a:cs typeface="Calibri"/>
                <a:sym typeface="Calibri"/>
              </a:rPr>
              <a:t>licentie ( </a:t>
            </a:r>
            <a:r>
              <a:rPr lang="nl" sz="1200" b="1" u="sng">
                <a:solidFill>
                  <a:srgbClr val="16C45B"/>
                </a:solidFill>
                <a:latin typeface="Calibri"/>
                <a:ea typeface="Calibri"/>
                <a:cs typeface="Calibri"/>
                <a:sym typeface="Calibri"/>
                <a:hlinkClick r:id="rId15">
                  <a:extLst>
                    <a:ext uri="{A12FA001-AC4F-418D-AE19-62706E023703}">
                      <ahyp:hlinkClr xmlns:ahyp="http://schemas.microsoft.com/office/drawing/2018/hyperlinkcolor" val="tx"/>
                    </a:ext>
                  </a:extLst>
                </a:hlinkClick>
              </a:rPr>
              <a:t>CC BY-NC-ND 4.0 </a:t>
            </a:r>
            <a:r>
              <a:rPr lang="nl" sz="1200" b="1">
                <a:solidFill>
                  <a:srgbClr val="1D1D1B"/>
                </a:solidFill>
                <a:latin typeface="Calibri"/>
                <a:ea typeface="Calibri"/>
                <a:cs typeface="Calibri"/>
                <a:sym typeface="Calibri"/>
              </a:rPr>
              <a:t>).</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p6"/>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nl"/>
              <a:t>Inhoud (1/2)</a:t>
            </a:r>
            <a:endParaRPr/>
          </a:p>
        </p:txBody>
      </p:sp>
      <p:sp>
        <p:nvSpPr>
          <p:cNvPr id="106" name="Google Shape;106;p6"/>
          <p:cNvSpPr txBox="1">
            <a:spLocks noGrp="1"/>
          </p:cNvSpPr>
          <p:nvPr>
            <p:ph type="body" idx="1"/>
          </p:nvPr>
        </p:nvSpPr>
        <p:spPr>
          <a:xfrm>
            <a:off x="97971" y="805543"/>
            <a:ext cx="11944500" cy="5870100"/>
          </a:xfrm>
          <a:prstGeom prst="rect">
            <a:avLst/>
          </a:prstGeom>
          <a:noFill/>
          <a:ln>
            <a:noFill/>
          </a:ln>
        </p:spPr>
        <p:txBody>
          <a:bodyPr spcFirstLastPara="1" wrap="square" lIns="91425" tIns="45700" rIns="91425" bIns="45700" anchor="t" anchorCtr="0">
            <a:noAutofit/>
          </a:bodyPr>
          <a:lstStyle/>
          <a:p>
            <a:pPr marL="571500" marR="0" lvl="0" indent="-330200" algn="l" rtl="0">
              <a:lnSpc>
                <a:spcPct val="90000"/>
              </a:lnSpc>
              <a:spcBef>
                <a:spcPts val="1000"/>
              </a:spcBef>
              <a:spcAft>
                <a:spcPts val="0"/>
              </a:spcAft>
              <a:buClr>
                <a:schemeClr val="accent4"/>
              </a:buClr>
              <a:buSzPts val="2000"/>
              <a:buFont typeface="Arial"/>
              <a:buChar char="•"/>
            </a:pPr>
            <a:r>
              <a:rPr lang="nl" sz="2000"/>
              <a:t>Dia 1 - WP-titel</a:t>
            </a:r>
            <a:endParaRPr sz="2000"/>
          </a:p>
          <a:p>
            <a:pPr marL="571500" marR="0" lvl="0" indent="-330200" algn="l" rtl="0">
              <a:lnSpc>
                <a:spcPct val="90000"/>
              </a:lnSpc>
              <a:spcBef>
                <a:spcPts val="1000"/>
              </a:spcBef>
              <a:spcAft>
                <a:spcPts val="0"/>
              </a:spcAft>
              <a:buClr>
                <a:schemeClr val="accent4"/>
              </a:buClr>
              <a:buSzPts val="2000"/>
              <a:buFont typeface="Arial"/>
              <a:buChar char="•"/>
            </a:pPr>
            <a:r>
              <a:rPr lang="nl" sz="2000"/>
              <a:t>Dia 2 - Titel van de eenheid</a:t>
            </a:r>
            <a:endParaRPr sz="2000"/>
          </a:p>
          <a:p>
            <a:pPr marL="571500" marR="0" lvl="0" indent="-330200" algn="l" rtl="0">
              <a:lnSpc>
                <a:spcPct val="90000"/>
              </a:lnSpc>
              <a:spcBef>
                <a:spcPts val="1000"/>
              </a:spcBef>
              <a:spcAft>
                <a:spcPts val="0"/>
              </a:spcAft>
              <a:buClr>
                <a:schemeClr val="accent4"/>
              </a:buClr>
              <a:buSzPts val="2000"/>
              <a:buFont typeface="Arial"/>
              <a:buChar char="•"/>
            </a:pPr>
            <a:r>
              <a:rPr lang="nl" sz="2000"/>
              <a:t>Dia 3 - Leerresultaten</a:t>
            </a:r>
            <a:endParaRPr sz="2000"/>
          </a:p>
          <a:p>
            <a:pPr marL="571500" marR="0" lvl="0" indent="-330200" algn="l" rtl="0">
              <a:lnSpc>
                <a:spcPct val="90000"/>
              </a:lnSpc>
              <a:spcBef>
                <a:spcPts val="1000"/>
              </a:spcBef>
              <a:spcAft>
                <a:spcPts val="0"/>
              </a:spcAft>
              <a:buSzPts val="2000"/>
              <a:buChar char="•"/>
            </a:pPr>
            <a:r>
              <a:rPr lang="nl" sz="2000"/>
              <a:t>Dia's 4 en 5 - Inhoud</a:t>
            </a:r>
            <a:endParaRPr sz="2000"/>
          </a:p>
          <a:p>
            <a:pPr marL="571500" marR="0" lvl="0" indent="-330200" algn="l" rtl="0">
              <a:lnSpc>
                <a:spcPct val="90000"/>
              </a:lnSpc>
              <a:spcBef>
                <a:spcPts val="1000"/>
              </a:spcBef>
              <a:spcAft>
                <a:spcPts val="0"/>
              </a:spcAft>
              <a:buSzPts val="2000"/>
              <a:buChar char="•"/>
            </a:pPr>
            <a:r>
              <a:rPr lang="nl" sz="2000"/>
              <a:t>Dia 6 - Inleiding</a:t>
            </a:r>
            <a:endParaRPr sz="2000"/>
          </a:p>
          <a:p>
            <a:pPr marL="571500" marR="0" lvl="0" indent="-330200" algn="l" rtl="0">
              <a:lnSpc>
                <a:spcPct val="90000"/>
              </a:lnSpc>
              <a:spcBef>
                <a:spcPts val="1000"/>
              </a:spcBef>
              <a:spcAft>
                <a:spcPts val="0"/>
              </a:spcAft>
              <a:buClr>
                <a:schemeClr val="accent4"/>
              </a:buClr>
              <a:buSzPts val="2000"/>
              <a:buFont typeface="Arial"/>
              <a:buChar char="•"/>
            </a:pPr>
            <a:r>
              <a:rPr lang="nl" sz="2000"/>
              <a:t>Dia 7 - Activiteit 1: welkom en ijsbreker</a:t>
            </a:r>
            <a:endParaRPr sz="2000"/>
          </a:p>
          <a:p>
            <a:pPr marL="571500" lvl="0" indent="-330200" algn="l" rtl="0">
              <a:spcBef>
                <a:spcPts val="1000"/>
              </a:spcBef>
              <a:spcAft>
                <a:spcPts val="0"/>
              </a:spcAft>
              <a:buSzPts val="2000"/>
              <a:buChar char="•"/>
            </a:pPr>
            <a:r>
              <a:rPr lang="nl" sz="2000"/>
              <a:t>Dia 8 - Inleiding tot het TINKER-project</a:t>
            </a:r>
            <a:endParaRPr sz="2000"/>
          </a:p>
          <a:p>
            <a:pPr marL="571500" lvl="0" indent="-330200" algn="l" rtl="0">
              <a:spcBef>
                <a:spcPts val="1000"/>
              </a:spcBef>
              <a:spcAft>
                <a:spcPts val="0"/>
              </a:spcAft>
              <a:buSzPts val="2000"/>
              <a:buChar char="•"/>
            </a:pPr>
            <a:r>
              <a:rPr lang="nl" sz="2000"/>
              <a:t>Dia 9 - Doelstellingen van het project</a:t>
            </a:r>
            <a:endParaRPr sz="2000"/>
          </a:p>
          <a:p>
            <a:pPr marL="571500" lvl="0" indent="-330200" algn="l" rtl="0">
              <a:spcBef>
                <a:spcPts val="1000"/>
              </a:spcBef>
              <a:spcAft>
                <a:spcPts val="0"/>
              </a:spcAft>
              <a:buSzPts val="2000"/>
              <a:buChar char="•"/>
            </a:pPr>
            <a:r>
              <a:rPr lang="nl" sz="2000"/>
              <a:t>Dia 10 - De noodzaak van de TINKER-aanpak - 1</a:t>
            </a:r>
            <a:endParaRPr sz="2000"/>
          </a:p>
          <a:p>
            <a:pPr marL="571500" lvl="0" indent="-330200" algn="l" rtl="0">
              <a:spcBef>
                <a:spcPts val="1000"/>
              </a:spcBef>
              <a:spcAft>
                <a:spcPts val="0"/>
              </a:spcAft>
              <a:buSzPts val="2000"/>
              <a:buChar char="•"/>
            </a:pPr>
            <a:r>
              <a:rPr lang="nl" sz="2000"/>
              <a:t>Dia 11 - De noodzaak van de TINKER-aanpak - 2</a:t>
            </a:r>
            <a:endParaRPr sz="2000"/>
          </a:p>
          <a:p>
            <a:pPr marL="571500" lvl="0" indent="-330200" algn="l" rtl="0">
              <a:spcBef>
                <a:spcPts val="1000"/>
              </a:spcBef>
              <a:spcAft>
                <a:spcPts val="0"/>
              </a:spcAft>
              <a:buSzPts val="2000"/>
              <a:buChar char="•"/>
            </a:pPr>
            <a:r>
              <a:rPr lang="nl" sz="2000"/>
              <a:t>Dia 12 - Het TINKER-framework</a:t>
            </a:r>
            <a:endParaRPr sz="2000"/>
          </a:p>
          <a:p>
            <a:pPr marL="571500" lvl="0" indent="-330200" algn="l" rtl="0">
              <a:spcBef>
                <a:spcPts val="1000"/>
              </a:spcBef>
              <a:spcAft>
                <a:spcPts val="0"/>
              </a:spcAft>
              <a:buSzPts val="2000"/>
              <a:buChar char="•"/>
            </a:pPr>
            <a:r>
              <a:rPr lang="nl" sz="2000"/>
              <a:t>Dia 13 - Het TINKER-raamwerk - informaticagebieden en -competenties</a:t>
            </a:r>
            <a:endParaRPr sz="2000"/>
          </a:p>
          <a:p>
            <a:pPr marL="571500" lvl="0" indent="-330200" algn="l" rtl="0">
              <a:spcBef>
                <a:spcPts val="1000"/>
              </a:spcBef>
              <a:spcAft>
                <a:spcPts val="0"/>
              </a:spcAft>
              <a:buSzPts val="2000"/>
              <a:buChar char="•"/>
            </a:pPr>
            <a:r>
              <a:rPr lang="nl" sz="2000"/>
              <a:t>Dia 14 - Het TINKER-raamwerk - authentiek leren</a:t>
            </a:r>
            <a:endParaRPr sz="2000"/>
          </a:p>
          <a:p>
            <a:pPr marL="571500" lvl="0" indent="-330200" algn="l" rtl="0">
              <a:spcBef>
                <a:spcPts val="1000"/>
              </a:spcBef>
              <a:spcAft>
                <a:spcPts val="0"/>
              </a:spcAft>
              <a:buSzPts val="2000"/>
              <a:buChar char="•"/>
            </a:pPr>
            <a:r>
              <a:rPr lang="nl" sz="2000"/>
              <a:t>Dia 15 - Het TINKER-raamwerk - genderinclusieve praktijken</a:t>
            </a:r>
            <a:endParaRPr sz="2000"/>
          </a:p>
          <a:p>
            <a:pPr marL="571500" lvl="0" indent="-330200" algn="l" rtl="0">
              <a:spcBef>
                <a:spcPts val="1000"/>
              </a:spcBef>
              <a:spcAft>
                <a:spcPts val="0"/>
              </a:spcAft>
              <a:buSzPts val="2000"/>
              <a:buChar char="•"/>
            </a:pPr>
            <a:r>
              <a:rPr lang="nl" sz="2000"/>
              <a:t>Dia 16 - Activiteit 2: zelfreflectie</a:t>
            </a:r>
            <a:endParaRPr sz="2000"/>
          </a:p>
          <a:p>
            <a:pPr marL="0" lvl="0" indent="0" algn="l" rtl="0">
              <a:spcBef>
                <a:spcPts val="1000"/>
              </a:spcBef>
              <a:spcAft>
                <a:spcPts val="0"/>
              </a:spcAft>
              <a:buNone/>
            </a:pPr>
            <a:endParaRPr sz="2000"/>
          </a:p>
        </p:txBody>
      </p:sp>
      <p:pic>
        <p:nvPicPr>
          <p:cNvPr id="107" name="Google Shape;107;p6"/>
          <p:cNvPicPr preferRelativeResize="0"/>
          <p:nvPr/>
        </p:nvPicPr>
        <p:blipFill>
          <a:blip r:embed="rId3">
            <a:alphaModFix/>
          </a:blip>
          <a:stretch>
            <a:fillRect/>
          </a:stretch>
        </p:blipFill>
        <p:spPr>
          <a:xfrm>
            <a:off x="8406288" y="2590800"/>
            <a:ext cx="2466975" cy="1676400"/>
          </a:xfrm>
          <a:prstGeom prst="rect">
            <a:avLst/>
          </a:prstGeom>
          <a:noFill/>
          <a:ln>
            <a:noFill/>
          </a:ln>
        </p:spPr>
      </p:pic>
      <p:sp>
        <p:nvSpPr>
          <p:cNvPr id="108" name="Google Shape;108;p6"/>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nl" i="1">
                <a:latin typeface="Calibri"/>
                <a:ea typeface="Calibri"/>
                <a:cs typeface="Calibri"/>
                <a:sym typeface="Calibri"/>
              </a:rPr>
              <a:t>Beeldbron: website van het TINKER-project</a:t>
            </a:r>
            <a:endParaRPr i="1">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Google Shape;114;g349161778f7_0_174"/>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nl"/>
              <a:t>Inhoud (2/2)</a:t>
            </a:r>
            <a:endParaRPr/>
          </a:p>
        </p:txBody>
      </p:sp>
      <p:sp>
        <p:nvSpPr>
          <p:cNvPr id="115" name="Google Shape;115;g349161778f7_0_174"/>
          <p:cNvSpPr txBox="1">
            <a:spLocks noGrp="1"/>
          </p:cNvSpPr>
          <p:nvPr>
            <p:ph type="body" idx="1"/>
          </p:nvPr>
        </p:nvSpPr>
        <p:spPr>
          <a:xfrm>
            <a:off x="97971" y="805543"/>
            <a:ext cx="11944500" cy="5870100"/>
          </a:xfrm>
          <a:prstGeom prst="rect">
            <a:avLst/>
          </a:prstGeom>
          <a:noFill/>
          <a:ln>
            <a:noFill/>
          </a:ln>
        </p:spPr>
        <p:txBody>
          <a:bodyPr spcFirstLastPara="1" wrap="square" lIns="91425" tIns="45700" rIns="91425" bIns="45700" anchor="t" anchorCtr="0">
            <a:noAutofit/>
          </a:bodyPr>
          <a:lstStyle/>
          <a:p>
            <a:pPr marL="571500" lvl="0" indent="-330200" algn="l" rtl="0">
              <a:spcBef>
                <a:spcPts val="1000"/>
              </a:spcBef>
              <a:spcAft>
                <a:spcPts val="0"/>
              </a:spcAft>
              <a:buSzPts val="2000"/>
              <a:buChar char="•"/>
            </a:pPr>
            <a:r>
              <a:rPr lang="nl" sz="2000"/>
              <a:t>Dia 17 - Authentiek leren verkennen</a:t>
            </a:r>
            <a:endParaRPr sz="2000"/>
          </a:p>
          <a:p>
            <a:pPr marL="571500" lvl="0" indent="-330200" algn="l" rtl="0">
              <a:spcBef>
                <a:spcPts val="1000"/>
              </a:spcBef>
              <a:spcAft>
                <a:spcPts val="0"/>
              </a:spcAft>
              <a:buSzPts val="2000"/>
              <a:buChar char="•"/>
            </a:pPr>
            <a:r>
              <a:rPr lang="nl" sz="2000"/>
              <a:t>Dia 18 - Leertheorieën als basis voor authentiek leren</a:t>
            </a:r>
            <a:endParaRPr sz="2000"/>
          </a:p>
          <a:p>
            <a:pPr marL="571500" lvl="0" indent="-330200" algn="l" rtl="0">
              <a:spcBef>
                <a:spcPts val="1000"/>
              </a:spcBef>
              <a:spcAft>
                <a:spcPts val="0"/>
              </a:spcAft>
              <a:buSzPts val="2000"/>
              <a:buChar char="•"/>
            </a:pPr>
            <a:r>
              <a:rPr lang="nl" sz="2000"/>
              <a:t>Dia 19 - Authentieke leerprincipes</a:t>
            </a:r>
            <a:endParaRPr sz="2000"/>
          </a:p>
          <a:p>
            <a:pPr marL="571500" lvl="0" indent="-330200" algn="l" rtl="0">
              <a:spcBef>
                <a:spcPts val="1000"/>
              </a:spcBef>
              <a:spcAft>
                <a:spcPts val="0"/>
              </a:spcAft>
              <a:buSzPts val="2000"/>
              <a:buChar char="•"/>
            </a:pPr>
            <a:r>
              <a:rPr lang="nl" sz="2000"/>
              <a:t>Dia 20 - Activiteit 3: zelfreflectie</a:t>
            </a:r>
            <a:endParaRPr sz="2000"/>
          </a:p>
          <a:p>
            <a:pPr marL="571500" lvl="0" indent="-330200" algn="l" rtl="0">
              <a:spcBef>
                <a:spcPts val="1000"/>
              </a:spcBef>
              <a:spcAft>
                <a:spcPts val="0"/>
              </a:spcAft>
              <a:buSzPts val="2000"/>
              <a:buChar char="•"/>
            </a:pPr>
            <a:r>
              <a:rPr lang="nl" sz="2000"/>
              <a:t>Dia 21 - Authentiek leren: inclusie bevorderen in het informaticaonderwijs</a:t>
            </a:r>
            <a:endParaRPr sz="2000"/>
          </a:p>
          <a:p>
            <a:pPr marL="571500" lvl="0" indent="-330200" algn="l" rtl="0">
              <a:spcBef>
                <a:spcPts val="1000"/>
              </a:spcBef>
              <a:spcAft>
                <a:spcPts val="0"/>
              </a:spcAft>
              <a:buSzPts val="2000"/>
              <a:buChar char="•"/>
            </a:pPr>
            <a:r>
              <a:rPr lang="nl" sz="2000"/>
              <a:t>Dia 22 - Genderongelijkheid in de informatica - 1</a:t>
            </a:r>
            <a:endParaRPr sz="2000"/>
          </a:p>
          <a:p>
            <a:pPr marL="571500" lvl="0" indent="-330200" algn="l" rtl="0">
              <a:spcBef>
                <a:spcPts val="1000"/>
              </a:spcBef>
              <a:spcAft>
                <a:spcPts val="0"/>
              </a:spcAft>
              <a:buSzPts val="2000"/>
              <a:buChar char="•"/>
            </a:pPr>
            <a:r>
              <a:rPr lang="nl" sz="2000"/>
              <a:t>Dia 23 - Genderongelijkheid in de informatica - 2</a:t>
            </a:r>
            <a:endParaRPr sz="2000"/>
          </a:p>
          <a:p>
            <a:pPr marL="571500" lvl="0" indent="-330200" algn="l" rtl="0">
              <a:spcBef>
                <a:spcPts val="1000"/>
              </a:spcBef>
              <a:spcAft>
                <a:spcPts val="0"/>
              </a:spcAft>
              <a:buSzPts val="2000"/>
              <a:buChar char="•"/>
            </a:pPr>
            <a:r>
              <a:rPr lang="nl" sz="2000"/>
              <a:t>Dia 24 - Authentiek leren: een raamwerk voor genderinclusie - 1</a:t>
            </a:r>
            <a:endParaRPr sz="2000"/>
          </a:p>
          <a:p>
            <a:pPr marL="571500" lvl="0" indent="-330200" algn="l" rtl="0">
              <a:spcBef>
                <a:spcPts val="1000"/>
              </a:spcBef>
              <a:spcAft>
                <a:spcPts val="0"/>
              </a:spcAft>
              <a:buSzPts val="2000"/>
              <a:buChar char="•"/>
            </a:pPr>
            <a:r>
              <a:rPr lang="nl" sz="2000"/>
              <a:t>Dia 25 - Authentiek leren: een raamwerk voor genderinclusie - 2</a:t>
            </a:r>
            <a:endParaRPr sz="2000"/>
          </a:p>
          <a:p>
            <a:pPr marL="571500" lvl="0" indent="-330200" algn="l" rtl="0">
              <a:spcBef>
                <a:spcPts val="1000"/>
              </a:spcBef>
              <a:spcAft>
                <a:spcPts val="0"/>
              </a:spcAft>
              <a:buSzPts val="2000"/>
              <a:buChar char="•"/>
            </a:pPr>
            <a:r>
              <a:rPr lang="nl" sz="2000"/>
              <a:t>Dia 26 - Authentiek leren: een raamwerk voor genderinclusie - 3</a:t>
            </a:r>
            <a:endParaRPr sz="2000"/>
          </a:p>
          <a:p>
            <a:pPr marL="571500" lvl="0" indent="-330200" algn="l" rtl="0">
              <a:spcBef>
                <a:spcPts val="1000"/>
              </a:spcBef>
              <a:spcAft>
                <a:spcPts val="0"/>
              </a:spcAft>
              <a:buSzPts val="2000"/>
              <a:buChar char="•"/>
            </a:pPr>
            <a:r>
              <a:rPr lang="nl" sz="2000"/>
              <a:t>Dia 27 - Authentiek leren: een raamwerk voor genderinclusie - 4</a:t>
            </a:r>
            <a:endParaRPr sz="2000"/>
          </a:p>
          <a:p>
            <a:pPr marL="571500" lvl="0" indent="-330200" algn="l" rtl="0">
              <a:spcBef>
                <a:spcPts val="1000"/>
              </a:spcBef>
              <a:spcAft>
                <a:spcPts val="0"/>
              </a:spcAft>
              <a:buSzPts val="2000"/>
              <a:buChar char="•"/>
            </a:pPr>
            <a:r>
              <a:rPr lang="nl" sz="2000"/>
              <a:t>Dia 28 - Activiteit 4: zelfreflectie</a:t>
            </a:r>
            <a:endParaRPr sz="2000"/>
          </a:p>
          <a:p>
            <a:pPr marL="571500" lvl="0" indent="-330200" algn="l" rtl="0">
              <a:spcBef>
                <a:spcPts val="1000"/>
              </a:spcBef>
              <a:spcAft>
                <a:spcPts val="0"/>
              </a:spcAft>
              <a:buSzPts val="2000"/>
              <a:buChar char="•"/>
            </a:pPr>
            <a:r>
              <a:rPr lang="nl" sz="2000"/>
              <a:t>Dia 29 - Reflectie</a:t>
            </a:r>
            <a:endParaRPr sz="2000"/>
          </a:p>
          <a:p>
            <a:pPr marL="571500" lvl="0" indent="-330200" algn="l" rtl="0">
              <a:spcBef>
                <a:spcPts val="1000"/>
              </a:spcBef>
              <a:spcAft>
                <a:spcPts val="0"/>
              </a:spcAft>
              <a:buSzPts val="2000"/>
              <a:buChar char="•"/>
            </a:pPr>
            <a:r>
              <a:rPr lang="nl" sz="2000"/>
              <a:t>Dia 30 - Huiswerk/Aanvullende opdrachten</a:t>
            </a:r>
            <a:endParaRPr sz="2000"/>
          </a:p>
          <a:p>
            <a:pPr marL="571500" lvl="0" indent="-330200" algn="l" rtl="0">
              <a:spcBef>
                <a:spcPts val="1000"/>
              </a:spcBef>
              <a:spcAft>
                <a:spcPts val="0"/>
              </a:spcAft>
              <a:buSzPts val="2000"/>
              <a:buChar char="•"/>
            </a:pPr>
            <a:r>
              <a:rPr lang="nl" sz="2000"/>
              <a:t>Dia 31 - Literatuur</a:t>
            </a:r>
            <a:endParaRPr sz="2000"/>
          </a:p>
        </p:txBody>
      </p:sp>
      <p:pic>
        <p:nvPicPr>
          <p:cNvPr id="116" name="Google Shape;116;g349161778f7_0_174"/>
          <p:cNvPicPr preferRelativeResize="0"/>
          <p:nvPr/>
        </p:nvPicPr>
        <p:blipFill>
          <a:blip r:embed="rId3">
            <a:alphaModFix/>
          </a:blip>
          <a:stretch>
            <a:fillRect/>
          </a:stretch>
        </p:blipFill>
        <p:spPr>
          <a:xfrm>
            <a:off x="8406288" y="2590800"/>
            <a:ext cx="2466975" cy="1676400"/>
          </a:xfrm>
          <a:prstGeom prst="rect">
            <a:avLst/>
          </a:prstGeom>
          <a:noFill/>
          <a:ln>
            <a:noFill/>
          </a:ln>
        </p:spPr>
      </p:pic>
      <p:sp>
        <p:nvSpPr>
          <p:cNvPr id="117" name="Google Shape;117;g349161778f7_0_174"/>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nl" i="1">
                <a:latin typeface="Calibri"/>
                <a:ea typeface="Calibri"/>
                <a:cs typeface="Calibri"/>
                <a:sym typeface="Calibri"/>
              </a:rPr>
              <a:t>Beeldbron: website van het TINKER-project</a:t>
            </a:r>
            <a:endParaRPr i="1">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Google Shape;123;p7"/>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nl" dirty="0"/>
              <a:t>Introductie</a:t>
            </a:r>
            <a:endParaRPr dirty="0"/>
          </a:p>
        </p:txBody>
      </p:sp>
      <p:sp>
        <p:nvSpPr>
          <p:cNvPr id="124" name="Google Shape;124;p7"/>
          <p:cNvSpPr txBox="1">
            <a:spLocks noGrp="1"/>
          </p:cNvSpPr>
          <p:nvPr>
            <p:ph type="body" idx="1"/>
          </p:nvPr>
        </p:nvSpPr>
        <p:spPr>
          <a:xfrm>
            <a:off x="97973" y="881750"/>
            <a:ext cx="5385600" cy="5870100"/>
          </a:xfrm>
          <a:prstGeom prst="rect">
            <a:avLst/>
          </a:prstGeom>
          <a:noFill/>
          <a:ln>
            <a:noFill/>
          </a:ln>
        </p:spPr>
        <p:txBody>
          <a:bodyPr spcFirstLastPara="1" wrap="square" lIns="91425" tIns="45700" rIns="91425" bIns="45700" anchor="t" anchorCtr="0">
            <a:noAutofit/>
          </a:bodyPr>
          <a:lstStyle/>
          <a:p>
            <a:pPr marL="571500" marR="0" lvl="0" indent="-342900" algn="just" rtl="0">
              <a:lnSpc>
                <a:spcPct val="90000"/>
              </a:lnSpc>
              <a:spcBef>
                <a:spcPts val="1000"/>
              </a:spcBef>
              <a:spcAft>
                <a:spcPts val="0"/>
              </a:spcAft>
              <a:buClr>
                <a:schemeClr val="accent4"/>
              </a:buClr>
              <a:buSzPts val="2200"/>
              <a:buFont typeface="Arial"/>
              <a:buChar char="•"/>
            </a:pPr>
            <a:r>
              <a:rPr lang="nl" dirty="0"/>
              <a:t>Deze eenheid is gericht op een introductie van het </a:t>
            </a:r>
            <a:r>
              <a:rPr lang="nl" b="1" dirty="0"/>
              <a:t>TINKER-project</a:t>
            </a:r>
            <a:r>
              <a:rPr lang="nl" dirty="0"/>
              <a:t>, </a:t>
            </a:r>
            <a:r>
              <a:rPr lang="nl" b="1" dirty="0"/>
              <a:t>de doelstellingen ervan </a:t>
            </a:r>
            <a:r>
              <a:rPr lang="nl" dirty="0"/>
              <a:t>en </a:t>
            </a:r>
            <a:r>
              <a:rPr lang="nl" b="1" dirty="0"/>
              <a:t>de rol ervan </a:t>
            </a:r>
            <a:r>
              <a:rPr lang="nl" dirty="0"/>
              <a:t>in het informaticaonderwijs.</a:t>
            </a:r>
            <a:endParaRPr dirty="0"/>
          </a:p>
          <a:p>
            <a:pPr marL="571500" marR="0" lvl="0" indent="-342900" algn="just" rtl="0">
              <a:lnSpc>
                <a:spcPct val="90000"/>
              </a:lnSpc>
              <a:spcBef>
                <a:spcPts val="1000"/>
              </a:spcBef>
              <a:spcAft>
                <a:spcPts val="0"/>
              </a:spcAft>
              <a:buSzPts val="2200"/>
              <a:buChar char="•"/>
            </a:pPr>
            <a:r>
              <a:rPr lang="nl" dirty="0"/>
              <a:t>Door de presentatie van gegevens over het informaticaonderwijs in heel Europa wordt de </a:t>
            </a:r>
            <a:endParaRPr dirty="0"/>
          </a:p>
          <a:p>
            <a:pPr marL="571500" marR="0" lvl="0" indent="-342900" algn="just" rtl="0">
              <a:lnSpc>
                <a:spcPct val="90000"/>
              </a:lnSpc>
              <a:spcBef>
                <a:spcPts val="1000"/>
              </a:spcBef>
              <a:spcAft>
                <a:spcPts val="0"/>
              </a:spcAft>
              <a:buSzPts val="2200"/>
              <a:buChar char="•"/>
            </a:pPr>
            <a:r>
              <a:rPr lang="nl" dirty="0"/>
              <a:t>Aan het eind van deze module heb je een eerste inzicht in </a:t>
            </a:r>
            <a:r>
              <a:rPr lang="nl" b="1" dirty="0"/>
              <a:t>wat authentiek leren is </a:t>
            </a:r>
            <a:r>
              <a:rPr lang="nl" dirty="0"/>
              <a:t>en hoe het een meer </a:t>
            </a:r>
            <a:r>
              <a:rPr lang="nl" b="1" dirty="0"/>
              <a:t>inclusieve omgeving </a:t>
            </a:r>
            <a:r>
              <a:rPr lang="nl" dirty="0"/>
              <a:t>in </a:t>
            </a:r>
            <a:r>
              <a:rPr lang="nl" b="1" dirty="0"/>
              <a:t>het informaticaonderwijs kan bevorderen</a:t>
            </a:r>
            <a:r>
              <a:rPr lang="nl" dirty="0"/>
              <a:t>.</a:t>
            </a:r>
            <a:endParaRPr dirty="0"/>
          </a:p>
          <a:p>
            <a:pPr marL="571500" marR="0" lvl="0" indent="-203200" algn="l" rtl="0">
              <a:lnSpc>
                <a:spcPct val="90000"/>
              </a:lnSpc>
              <a:spcBef>
                <a:spcPts val="1000"/>
              </a:spcBef>
              <a:spcAft>
                <a:spcPts val="0"/>
              </a:spcAft>
              <a:buClr>
                <a:schemeClr val="accent4"/>
              </a:buClr>
              <a:buSzPts val="2200"/>
              <a:buFont typeface="Arial"/>
              <a:buNone/>
            </a:pPr>
            <a:endParaRPr dirty="0"/>
          </a:p>
        </p:txBody>
      </p:sp>
      <p:pic>
        <p:nvPicPr>
          <p:cNvPr id="125" name="Google Shape;125;p7"/>
          <p:cNvPicPr preferRelativeResize="0"/>
          <p:nvPr/>
        </p:nvPicPr>
        <p:blipFill>
          <a:blip r:embed="rId3">
            <a:alphaModFix/>
          </a:blip>
          <a:stretch>
            <a:fillRect/>
          </a:stretch>
        </p:blipFill>
        <p:spPr>
          <a:xfrm>
            <a:off x="6927223" y="805546"/>
            <a:ext cx="3837118" cy="5755677"/>
          </a:xfrm>
          <a:prstGeom prst="rect">
            <a:avLst/>
          </a:prstGeom>
          <a:noFill/>
          <a:ln>
            <a:noFill/>
          </a:ln>
        </p:spPr>
      </p:pic>
      <p:sp>
        <p:nvSpPr>
          <p:cNvPr id="126" name="Google Shape;126;p7"/>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nl" i="1">
                <a:latin typeface="Calibri"/>
                <a:ea typeface="Calibri"/>
                <a:cs typeface="Calibri"/>
                <a:sym typeface="Calibri"/>
              </a:rPr>
              <a:t>Bron afbeelding: Freepik</a:t>
            </a:r>
            <a:endParaRPr i="1">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2" name="Google Shape;132;p9"/>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nl" dirty="0"/>
              <a:t>Activiteit 1: Welkom en ijsbreker</a:t>
            </a:r>
            <a:endParaRPr dirty="0"/>
          </a:p>
        </p:txBody>
      </p:sp>
      <p:sp>
        <p:nvSpPr>
          <p:cNvPr id="133" name="Google Shape;133;p9"/>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p>
            <a:pPr marL="571500" marR="0" lvl="0" indent="-203200" algn="l" rtl="0">
              <a:lnSpc>
                <a:spcPct val="90000"/>
              </a:lnSpc>
              <a:spcBef>
                <a:spcPts val="1000"/>
              </a:spcBef>
              <a:spcAft>
                <a:spcPts val="0"/>
              </a:spcAft>
              <a:buClr>
                <a:schemeClr val="accent4"/>
              </a:buClr>
              <a:buSzPts val="2200"/>
              <a:buFont typeface="Arial"/>
              <a:buNone/>
            </a:pPr>
            <a:endParaRPr dirty="0"/>
          </a:p>
          <a:p>
            <a:pPr marL="571500" marR="0" lvl="0" indent="-203200" algn="l" rtl="0">
              <a:lnSpc>
                <a:spcPct val="90000"/>
              </a:lnSpc>
              <a:spcBef>
                <a:spcPts val="1000"/>
              </a:spcBef>
              <a:spcAft>
                <a:spcPts val="0"/>
              </a:spcAft>
              <a:buClr>
                <a:schemeClr val="accent4"/>
              </a:buClr>
              <a:buSzPts val="2200"/>
              <a:buFont typeface="Arial"/>
              <a:buNone/>
            </a:pPr>
            <a:endParaRPr dirty="0"/>
          </a:p>
        </p:txBody>
      </p:sp>
      <p:sp>
        <p:nvSpPr>
          <p:cNvPr id="134" name="Google Shape;134;p9"/>
          <p:cNvSpPr txBox="1"/>
          <p:nvPr/>
        </p:nvSpPr>
        <p:spPr>
          <a:xfrm>
            <a:off x="232425" y="1010050"/>
            <a:ext cx="11736000" cy="1936800"/>
          </a:xfrm>
          <a:prstGeom prst="rect">
            <a:avLst/>
          </a:prstGeom>
          <a:solidFill>
            <a:schemeClr val="lt1"/>
          </a:solid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nl" sz="2500" dirty="0">
                <a:solidFill>
                  <a:schemeClr val="dk1"/>
                </a:solidFill>
                <a:latin typeface="Calibri"/>
                <a:ea typeface="Calibri"/>
                <a:cs typeface="Calibri"/>
                <a:sym typeface="Calibri"/>
              </a:rPr>
              <a:t>Denk eens aan een les die je onlangs hebt gegeven.</a:t>
            </a:r>
            <a:endParaRPr sz="2500" dirty="0">
              <a:solidFill>
                <a:schemeClr val="dk1"/>
              </a:solidFill>
              <a:latin typeface="Calibri"/>
              <a:ea typeface="Calibri"/>
              <a:cs typeface="Calibri"/>
              <a:sym typeface="Calibri"/>
            </a:endParaRPr>
          </a:p>
          <a:p>
            <a:pPr marL="0" lvl="0" indent="0" algn="ctr" rtl="0">
              <a:spcBef>
                <a:spcPts val="0"/>
              </a:spcBef>
              <a:spcAft>
                <a:spcPts val="0"/>
              </a:spcAft>
              <a:buNone/>
            </a:pPr>
            <a:r>
              <a:rPr lang="nl" sz="2500" dirty="0">
                <a:solidFill>
                  <a:schemeClr val="dk1"/>
                </a:solidFill>
                <a:latin typeface="Calibri"/>
                <a:ea typeface="Calibri"/>
                <a:cs typeface="Calibri"/>
                <a:sym typeface="Calibri"/>
              </a:rPr>
              <a:t>Denk na over de lesmethoden die je hebt gebruikt (bijvoorbeeld hoorcolleges, casestudies, projectmatig).</a:t>
            </a:r>
            <a:endParaRPr sz="2500" dirty="0">
              <a:solidFill>
                <a:schemeClr val="dk1"/>
              </a:solidFill>
              <a:latin typeface="Calibri"/>
              <a:ea typeface="Calibri"/>
              <a:cs typeface="Calibri"/>
              <a:sym typeface="Calibri"/>
            </a:endParaRPr>
          </a:p>
        </p:txBody>
      </p:sp>
      <p:sp>
        <p:nvSpPr>
          <p:cNvPr id="135" name="Google Shape;135;p9"/>
          <p:cNvSpPr/>
          <p:nvPr/>
        </p:nvSpPr>
        <p:spPr>
          <a:xfrm rot="10800000">
            <a:off x="3589625" y="3262450"/>
            <a:ext cx="4505100" cy="2482200"/>
          </a:xfrm>
          <a:prstGeom prst="wedgeRoundRectCallout">
            <a:avLst>
              <a:gd name="adj1" fmla="val -20833"/>
              <a:gd name="adj2" fmla="val 62500"/>
              <a:gd name="adj3" fmla="val 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36" name="Google Shape;136;p9"/>
          <p:cNvSpPr txBox="1"/>
          <p:nvPr/>
        </p:nvSpPr>
        <p:spPr>
          <a:xfrm>
            <a:off x="3733150" y="3420400"/>
            <a:ext cx="4232400" cy="2109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500" dirty="0">
              <a:latin typeface="Calibri"/>
              <a:ea typeface="Calibri"/>
              <a:cs typeface="Calibri"/>
              <a:sym typeface="Calibri"/>
            </a:endParaRPr>
          </a:p>
          <a:p>
            <a:pPr marL="0" lvl="0" indent="0" algn="ctr" rtl="0">
              <a:spcBef>
                <a:spcPts val="0"/>
              </a:spcBef>
              <a:spcAft>
                <a:spcPts val="0"/>
              </a:spcAft>
              <a:buNone/>
            </a:pPr>
            <a:r>
              <a:rPr lang="nl" sz="2500" dirty="0">
                <a:latin typeface="Calibri"/>
                <a:ea typeface="Calibri"/>
                <a:cs typeface="Calibri"/>
                <a:sym typeface="Calibri"/>
              </a:rPr>
              <a:t>Deel jouw gedachten met de docent en de deelnemers.</a:t>
            </a:r>
            <a:endParaRPr sz="2500" dirty="0">
              <a:latin typeface="Calibri"/>
              <a:ea typeface="Calibri"/>
              <a:cs typeface="Calibri"/>
              <a:sym typeface="Calibri"/>
            </a:endParaRPr>
          </a:p>
        </p:txBody>
      </p:sp>
      <p:pic>
        <p:nvPicPr>
          <p:cNvPr id="137" name="Google Shape;137;p9"/>
          <p:cNvPicPr preferRelativeResize="0"/>
          <p:nvPr/>
        </p:nvPicPr>
        <p:blipFill>
          <a:blip r:embed="rId3">
            <a:alphaModFix/>
          </a:blip>
          <a:stretch>
            <a:fillRect/>
          </a:stretch>
        </p:blipFill>
        <p:spPr>
          <a:xfrm>
            <a:off x="783063" y="3262438"/>
            <a:ext cx="2447925" cy="2505075"/>
          </a:xfrm>
          <a:prstGeom prst="rect">
            <a:avLst/>
          </a:prstGeom>
          <a:noFill/>
          <a:ln>
            <a:noFill/>
          </a:ln>
        </p:spPr>
      </p:pic>
      <p:sp>
        <p:nvSpPr>
          <p:cNvPr id="138" name="Google Shape;138;p9"/>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nl" i="1">
                <a:latin typeface="Calibri"/>
                <a:ea typeface="Calibri"/>
                <a:cs typeface="Calibri"/>
                <a:sym typeface="Calibri"/>
              </a:rPr>
              <a:t>Beeldbron: website van het TINKER-project</a:t>
            </a:r>
            <a:endParaRPr i="1">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g3482da58d6e_0_27"/>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nl"/>
              <a:t>Introductie tot het TINKER-project</a:t>
            </a:r>
            <a:endParaRPr/>
          </a:p>
        </p:txBody>
      </p:sp>
      <p:sp>
        <p:nvSpPr>
          <p:cNvPr id="145" name="Google Shape;145;g3482da58d6e_0_27"/>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0" marR="0" lvl="0" indent="0" algn="just" rtl="0">
              <a:lnSpc>
                <a:spcPct val="90000"/>
              </a:lnSpc>
              <a:spcBef>
                <a:spcPts val="1000"/>
              </a:spcBef>
              <a:spcAft>
                <a:spcPts val="0"/>
              </a:spcAft>
              <a:buNone/>
            </a:pPr>
            <a:r>
              <a:rPr lang="nl" dirty="0"/>
              <a:t>Het </a:t>
            </a:r>
            <a:r>
              <a:rPr lang="nl" b="1" dirty="0"/>
              <a:t>TINKER -project </a:t>
            </a:r>
            <a:r>
              <a:rPr lang="nl" dirty="0"/>
              <a:t>(een authentiek, </a:t>
            </a:r>
            <a:r>
              <a:rPr lang="nl" b="1" dirty="0"/>
              <a:t>helder </a:t>
            </a:r>
            <a:r>
              <a:rPr lang="nl" dirty="0"/>
              <a:t>en </a:t>
            </a:r>
            <a:r>
              <a:rPr lang="nl" b="1" dirty="0"/>
              <a:t>genderinclusief </a:t>
            </a:r>
            <a:r>
              <a:rPr lang="nl" dirty="0"/>
              <a:t>kader </a:t>
            </a:r>
            <a:r>
              <a:rPr lang="nl" b="1" dirty="0"/>
              <a:t>voor educatieve </a:t>
            </a:r>
            <a:r>
              <a:rPr lang="nl" dirty="0"/>
              <a:t>informatica </a:t>
            </a:r>
            <a:r>
              <a:rPr lang="nl" b="1" dirty="0"/>
              <a:t>op </a:t>
            </a:r>
            <a:r>
              <a:rPr lang="nl" dirty="0"/>
              <a:t>scholen in heel Europa) heeft als doel:</a:t>
            </a:r>
            <a:endParaRPr dirty="0"/>
          </a:p>
          <a:p>
            <a:pPr marL="457200" marR="0" lvl="0" indent="-368300" algn="just" rtl="0">
              <a:lnSpc>
                <a:spcPct val="90000"/>
              </a:lnSpc>
              <a:spcBef>
                <a:spcPts val="1000"/>
              </a:spcBef>
              <a:spcAft>
                <a:spcPts val="0"/>
              </a:spcAft>
              <a:buSzPts val="2200"/>
              <a:buChar char="-"/>
            </a:pPr>
            <a:r>
              <a:rPr lang="nl" dirty="0"/>
              <a:t>het informaticaonderwijs in de bovenbouw van het basisonderwijs en de onderbouw van het voortgezet onderwijs revolutioneren door middel van een uitgebreid pedagogisch kader</a:t>
            </a:r>
            <a:endParaRPr dirty="0"/>
          </a:p>
          <a:p>
            <a:pPr marL="457200" marR="0" lvl="0" indent="-368300" algn="just" rtl="0">
              <a:lnSpc>
                <a:spcPct val="90000"/>
              </a:lnSpc>
              <a:spcBef>
                <a:spcPts val="0"/>
              </a:spcBef>
              <a:spcAft>
                <a:spcPts val="0"/>
              </a:spcAft>
              <a:buSzPts val="2200"/>
              <a:buChar char="-"/>
            </a:pPr>
            <a:r>
              <a:rPr lang="nl-NL" dirty="0"/>
              <a:t>het aan</a:t>
            </a:r>
            <a:r>
              <a:rPr lang="nl" dirty="0"/>
              <a:t>moedigen van studenten om zich bezig te houden met taken uit het echte leven, en het bevorderen en het verkennen van de verbindingen tussen theoretische kennis en praktische ervaringen.</a:t>
            </a:r>
            <a:endParaRPr dirty="0"/>
          </a:p>
        </p:txBody>
      </p:sp>
      <p:pic>
        <p:nvPicPr>
          <p:cNvPr id="146" name="Google Shape;146;g3482da58d6e_0_27"/>
          <p:cNvPicPr preferRelativeResize="0"/>
          <p:nvPr/>
        </p:nvPicPr>
        <p:blipFill>
          <a:blip r:embed="rId3">
            <a:alphaModFix/>
          </a:blip>
          <a:stretch>
            <a:fillRect/>
          </a:stretch>
        </p:blipFill>
        <p:spPr>
          <a:xfrm>
            <a:off x="4157088" y="3026525"/>
            <a:ext cx="3877825" cy="3644575"/>
          </a:xfrm>
          <a:prstGeom prst="rect">
            <a:avLst/>
          </a:prstGeom>
          <a:noFill/>
          <a:ln>
            <a:noFill/>
          </a:ln>
        </p:spPr>
      </p:pic>
      <p:sp>
        <p:nvSpPr>
          <p:cNvPr id="147" name="Google Shape;147;g3482da58d6e_0_27"/>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nl" i="1">
                <a:latin typeface="Calibri"/>
                <a:ea typeface="Calibri"/>
                <a:cs typeface="Calibri"/>
                <a:sym typeface="Calibri"/>
              </a:rPr>
              <a:t>Beeldbron: website van het TINKER-project</a:t>
            </a:r>
            <a:endParaRPr i="1">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g3482da58d6e_0_37"/>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nl"/>
              <a:t>Doelstellingen van het project</a:t>
            </a:r>
            <a:endParaRPr/>
          </a:p>
        </p:txBody>
      </p:sp>
      <p:sp>
        <p:nvSpPr>
          <p:cNvPr id="154" name="Google Shape;154;g3482da58d6e_0_37"/>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457200" marR="0" lvl="0" indent="-368300" algn="just" rtl="0">
              <a:lnSpc>
                <a:spcPct val="90000"/>
              </a:lnSpc>
              <a:spcBef>
                <a:spcPts val="1000"/>
              </a:spcBef>
              <a:spcAft>
                <a:spcPts val="0"/>
              </a:spcAft>
              <a:buSzPts val="2200"/>
              <a:buChar char="-"/>
            </a:pPr>
            <a:r>
              <a:rPr lang="nl" dirty="0"/>
              <a:t>Bevorderen van het gebruik van een </a:t>
            </a:r>
            <a:r>
              <a:rPr lang="nl" b="1" dirty="0"/>
              <a:t>pedagogisch kader </a:t>
            </a:r>
            <a:r>
              <a:rPr lang="nl" dirty="0"/>
              <a:t>voor </a:t>
            </a:r>
            <a:r>
              <a:rPr lang="nl" b="1" dirty="0"/>
              <a:t>het onderwijzen </a:t>
            </a:r>
            <a:r>
              <a:rPr lang="nl" dirty="0"/>
              <a:t>en </a:t>
            </a:r>
            <a:r>
              <a:rPr lang="nl" b="1" dirty="0"/>
              <a:t>beoordelen van informatica </a:t>
            </a:r>
            <a:r>
              <a:rPr lang="nl" dirty="0"/>
              <a:t>op basis van </a:t>
            </a:r>
            <a:r>
              <a:rPr lang="nl" b="1" dirty="0"/>
              <a:t>authentiek leren </a:t>
            </a:r>
            <a:r>
              <a:rPr lang="nl" dirty="0"/>
              <a:t>en </a:t>
            </a:r>
            <a:r>
              <a:rPr lang="nl" b="1" dirty="0"/>
              <a:t>hedendaagse genderinclusieve praktijken </a:t>
            </a:r>
            <a:r>
              <a:rPr lang="nl" dirty="0"/>
              <a:t>in het hoger basisonderwijs en het lager secundair onderwijs.</a:t>
            </a:r>
            <a:endParaRPr dirty="0"/>
          </a:p>
          <a:p>
            <a:pPr marL="457200" marR="0" lvl="0" indent="0" algn="just" rtl="0">
              <a:lnSpc>
                <a:spcPct val="90000"/>
              </a:lnSpc>
              <a:spcBef>
                <a:spcPts val="0"/>
              </a:spcBef>
              <a:spcAft>
                <a:spcPts val="0"/>
              </a:spcAft>
              <a:buNone/>
            </a:pPr>
            <a:endParaRPr dirty="0"/>
          </a:p>
          <a:p>
            <a:pPr marL="457200" marR="0" lvl="0" indent="-368300" algn="just" rtl="0">
              <a:lnSpc>
                <a:spcPct val="90000"/>
              </a:lnSpc>
              <a:spcBef>
                <a:spcPts val="0"/>
              </a:spcBef>
              <a:spcAft>
                <a:spcPts val="0"/>
              </a:spcAft>
              <a:buSzPts val="2200"/>
              <a:buChar char="-"/>
            </a:pPr>
            <a:r>
              <a:rPr lang="nl" b="1" dirty="0"/>
              <a:t>Vergroten van capaciteit van leraren </a:t>
            </a:r>
            <a:r>
              <a:rPr lang="nl" dirty="0"/>
              <a:t>om </a:t>
            </a:r>
            <a:r>
              <a:rPr lang="nl" b="1" dirty="0"/>
              <a:t>authentieke leeromgevingen </a:t>
            </a:r>
            <a:r>
              <a:rPr lang="nl" dirty="0"/>
              <a:t>te creëren, waarbij </a:t>
            </a:r>
            <a:r>
              <a:rPr lang="nl" b="1" dirty="0"/>
              <a:t>genderinclusieve praktijken worden gevolgd </a:t>
            </a:r>
            <a:r>
              <a:rPr lang="nl" dirty="0"/>
              <a:t>bij het lesgeven in informatica.</a:t>
            </a:r>
            <a:endParaRPr dirty="0"/>
          </a:p>
          <a:p>
            <a:pPr marL="457200" marR="0" lvl="0" indent="0" algn="just" rtl="0">
              <a:lnSpc>
                <a:spcPct val="90000"/>
              </a:lnSpc>
              <a:spcBef>
                <a:spcPts val="0"/>
              </a:spcBef>
              <a:spcAft>
                <a:spcPts val="0"/>
              </a:spcAft>
              <a:buNone/>
            </a:pPr>
            <a:endParaRPr dirty="0"/>
          </a:p>
          <a:p>
            <a:pPr marL="457200" marR="0" lvl="0" indent="-368300" algn="just" rtl="0">
              <a:lnSpc>
                <a:spcPct val="90000"/>
              </a:lnSpc>
              <a:spcBef>
                <a:spcPts val="0"/>
              </a:spcBef>
              <a:spcAft>
                <a:spcPts val="0"/>
              </a:spcAft>
              <a:buSzPts val="2200"/>
              <a:buChar char="-"/>
            </a:pPr>
            <a:r>
              <a:rPr lang="nl" dirty="0"/>
              <a:t>Ondersteunen van </a:t>
            </a:r>
            <a:r>
              <a:rPr lang="nl" b="1" dirty="0"/>
              <a:t>wederzijds leren </a:t>
            </a:r>
            <a:r>
              <a:rPr lang="nl" dirty="0"/>
              <a:t>in heel Europa en facilitere van de toepassing van </a:t>
            </a:r>
            <a:r>
              <a:rPr lang="nl" b="1" dirty="0"/>
              <a:t>op bewijs gebaseerde pedagogieën </a:t>
            </a:r>
            <a:r>
              <a:rPr lang="nl" dirty="0"/>
              <a:t>bij </a:t>
            </a:r>
            <a:r>
              <a:rPr lang="nl" b="1" dirty="0"/>
              <a:t>het lesgeven </a:t>
            </a:r>
            <a:r>
              <a:rPr lang="nl" dirty="0"/>
              <a:t>en </a:t>
            </a:r>
            <a:r>
              <a:rPr lang="nl" b="1" dirty="0"/>
              <a:t>beoordelen van informatica.</a:t>
            </a:r>
            <a:endParaRPr dirty="0"/>
          </a:p>
          <a:p>
            <a:pPr marL="457200" marR="0" lvl="0" indent="0" algn="just" rtl="0">
              <a:lnSpc>
                <a:spcPct val="90000"/>
              </a:lnSpc>
              <a:spcBef>
                <a:spcPts val="0"/>
              </a:spcBef>
              <a:spcAft>
                <a:spcPts val="0"/>
              </a:spcAft>
              <a:buNone/>
            </a:pPr>
            <a:endParaRPr dirty="0"/>
          </a:p>
          <a:p>
            <a:pPr marL="457200" marR="0" lvl="0" indent="-368300" algn="just" rtl="0">
              <a:lnSpc>
                <a:spcPct val="90000"/>
              </a:lnSpc>
              <a:spcBef>
                <a:spcPts val="0"/>
              </a:spcBef>
              <a:spcAft>
                <a:spcPts val="0"/>
              </a:spcAft>
              <a:buSzPts val="2200"/>
              <a:buChar char="-"/>
            </a:pPr>
            <a:r>
              <a:rPr lang="nl" dirty="0"/>
              <a:t>Betrek </a:t>
            </a:r>
            <a:r>
              <a:rPr lang="nl" b="1" dirty="0"/>
              <a:t>beleidsmakers </a:t>
            </a:r>
            <a:r>
              <a:rPr lang="nl" dirty="0"/>
              <a:t>in de hele </a:t>
            </a:r>
            <a:r>
              <a:rPr lang="nl" b="1" dirty="0"/>
              <a:t>EU </a:t>
            </a:r>
            <a:r>
              <a:rPr lang="nl" dirty="0"/>
              <a:t>bij discussies over informaticaonderwijs en -beoordeling om de werkwijze en digitale vaardigheden van leraren in Europa te verbeteren.</a:t>
            </a:r>
            <a:endParaRPr dirty="0"/>
          </a:p>
          <a:p>
            <a:pPr marL="0" marR="0" lvl="0" indent="0" algn="l" rtl="0">
              <a:lnSpc>
                <a:spcPct val="90000"/>
              </a:lnSpc>
              <a:spcBef>
                <a:spcPts val="1000"/>
              </a:spcBef>
              <a:spcAft>
                <a:spcPts val="0"/>
              </a:spcAft>
              <a:buNone/>
            </a:pPr>
            <a:endParaRPr dirty="0"/>
          </a:p>
        </p:txBody>
      </p:sp>
    </p:spTree>
  </p:cSld>
  <p:clrMapOvr>
    <a:masterClrMapping/>
  </p:clrMapOvr>
</p:sld>
</file>

<file path=ppt/theme/theme1.xml><?xml version="1.0" encoding="utf-8"?>
<a:theme xmlns:a="http://schemas.openxmlformats.org/drawingml/2006/main" name="CARDET Course template - Cover pag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TotalTime>
  <Words>4177</Words>
  <Application>Microsoft Macintosh PowerPoint</Application>
  <PresentationFormat>Breedbeeld</PresentationFormat>
  <Paragraphs>311</Paragraphs>
  <Slides>32</Slides>
  <Notes>32</Notes>
  <HiddenSlides>0</HiddenSlides>
  <MMClips>0</MMClips>
  <ScaleCrop>false</ScaleCrop>
  <HeadingPairs>
    <vt:vector size="6" baseType="variant">
      <vt:variant>
        <vt:lpstr>Gebruikte lettertypen</vt:lpstr>
      </vt:variant>
      <vt:variant>
        <vt:i4>3</vt:i4>
      </vt:variant>
      <vt:variant>
        <vt:lpstr>Thema</vt:lpstr>
      </vt:variant>
      <vt:variant>
        <vt:i4>2</vt:i4>
      </vt:variant>
      <vt:variant>
        <vt:lpstr>Diatitels</vt:lpstr>
      </vt:variant>
      <vt:variant>
        <vt:i4>32</vt:i4>
      </vt:variant>
    </vt:vector>
  </HeadingPairs>
  <TitlesOfParts>
    <vt:vector size="37" baseType="lpstr">
      <vt:lpstr>Open Sans</vt:lpstr>
      <vt:lpstr>Arial</vt:lpstr>
      <vt:lpstr>Calibri</vt:lpstr>
      <vt:lpstr>CARDET Course template - Cover page</vt:lpstr>
      <vt:lpstr>CARDET Course template</vt:lpstr>
      <vt:lpstr>WP3: Lerarenopleiding voor authentiek en genderinclusief informatica onderwijs</vt:lpstr>
      <vt:lpstr>Module 1: Overzicht van het TINKER-project en eerste introductie tot authentiek leren en genderinclusieve opdrachten</vt:lpstr>
      <vt:lpstr>Leerresultaten</vt:lpstr>
      <vt:lpstr>Inhoud (1/2)</vt:lpstr>
      <vt:lpstr>Inhoud (2/2)</vt:lpstr>
      <vt:lpstr>Introductie</vt:lpstr>
      <vt:lpstr>Activiteit 1: Welkom en ijsbreker</vt:lpstr>
      <vt:lpstr>Introductie tot het TINKER-project</vt:lpstr>
      <vt:lpstr>Doelstellingen van het project</vt:lpstr>
      <vt:lpstr>De noodzaak van de TINKER-aanpak - 1</vt:lpstr>
      <vt:lpstr>De noodzaak van de TINKER-aanpak - 2</vt:lpstr>
      <vt:lpstr>Het TINKER-raamwerk</vt:lpstr>
      <vt:lpstr>Het TINKER-raamwerk - informaticagebieden en -competenties</vt:lpstr>
      <vt:lpstr>Het TINKER-framework - authentiek leren</vt:lpstr>
      <vt:lpstr>Het TINKER-framework - gender-inclusieve praktijken</vt:lpstr>
      <vt:lpstr>Activiteit 2: zelfreflectie</vt:lpstr>
      <vt:lpstr>Authentiek leren verkennen</vt:lpstr>
      <vt:lpstr>Leertheorieën als basis voor authentiek leren</vt:lpstr>
      <vt:lpstr>Authentieke leerprincipes</vt:lpstr>
      <vt:lpstr>Activiteit 3: zelfreflectie</vt:lpstr>
      <vt:lpstr>Authentiek leren: inclusie bevorderen in het informaticaonderwijs</vt:lpstr>
      <vt:lpstr>Genderongelijkheid in de informatica - 1</vt:lpstr>
      <vt:lpstr>Genderongelijkheid in de informatica - 2</vt:lpstr>
      <vt:lpstr>Authentiek leren: een raamwerk voor genderinclusie - 1</vt:lpstr>
      <vt:lpstr>Authentiek leren: een raamwerk voor genderinclusie - 2</vt:lpstr>
      <vt:lpstr>Authentiek leren: een raamwerk voor genderinclusie - 3</vt:lpstr>
      <vt:lpstr>Authentiek leren: een raamwerk voor genderinclusie - 4</vt:lpstr>
      <vt:lpstr>Activiteit 4: zelfreflectie</vt:lpstr>
      <vt:lpstr>Reflectie</vt:lpstr>
      <vt:lpstr>Huiswerk /Extra taken</vt:lpstr>
      <vt:lpstr>Literatuur</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WP3: Lerarenopleiding voor authentiek en genderinclusief informatica onderwijs</dc:title>
  <dc:creator>2Fast4u</dc:creator>
  <cp:lastModifiedBy>Maureen Cramer</cp:lastModifiedBy>
  <cp:revision>2</cp:revision>
  <dcterms:created xsi:type="dcterms:W3CDTF">2014-07-11T09:12:14Z</dcterms:created>
  <dcterms:modified xsi:type="dcterms:W3CDTF">2025-06-29T19:42:53Z</dcterms:modified>
</cp:coreProperties>
</file>